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webextensions/webextension1.xml" ContentType="application/vnd.ms-office.webextension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  <p:sldMasterId id="2147485311" r:id="rId2"/>
  </p:sldMasterIdLst>
  <p:notesMasterIdLst>
    <p:notesMasterId r:id="rId54"/>
  </p:notesMasterIdLst>
  <p:handoutMasterIdLst>
    <p:handoutMasterId r:id="rId55"/>
  </p:handoutMasterIdLst>
  <p:sldIdLst>
    <p:sldId id="2147469911" r:id="rId3"/>
    <p:sldId id="2147469893" r:id="rId4"/>
    <p:sldId id="2147469895" r:id="rId5"/>
    <p:sldId id="2147469882" r:id="rId6"/>
    <p:sldId id="2147469912" r:id="rId7"/>
    <p:sldId id="2076138243" r:id="rId8"/>
    <p:sldId id="2076138254" r:id="rId9"/>
    <p:sldId id="2076138256" r:id="rId10"/>
    <p:sldId id="2147469879" r:id="rId11"/>
    <p:sldId id="2076138255" r:id="rId12"/>
    <p:sldId id="2147469884" r:id="rId13"/>
    <p:sldId id="2076138251" r:id="rId14"/>
    <p:sldId id="2147469885" r:id="rId15"/>
    <p:sldId id="2076138731" r:id="rId16"/>
    <p:sldId id="2076138252" r:id="rId17"/>
    <p:sldId id="2147469877" r:id="rId18"/>
    <p:sldId id="2147469906" r:id="rId19"/>
    <p:sldId id="2147469907" r:id="rId20"/>
    <p:sldId id="2147469908" r:id="rId21"/>
    <p:sldId id="2147469909" r:id="rId22"/>
    <p:sldId id="2147469871" r:id="rId23"/>
    <p:sldId id="2147469866" r:id="rId24"/>
    <p:sldId id="2147469872" r:id="rId25"/>
    <p:sldId id="2147468696" r:id="rId26"/>
    <p:sldId id="2147468699" r:id="rId27"/>
    <p:sldId id="2147468706" r:id="rId28"/>
    <p:sldId id="2147468700" r:id="rId29"/>
    <p:sldId id="2147468708" r:id="rId30"/>
    <p:sldId id="2147469904" r:id="rId31"/>
    <p:sldId id="2147468701" r:id="rId32"/>
    <p:sldId id="2147468702" r:id="rId33"/>
    <p:sldId id="2147468703" r:id="rId34"/>
    <p:sldId id="2147469881" r:id="rId35"/>
    <p:sldId id="2147468707" r:id="rId36"/>
    <p:sldId id="2076138258" r:id="rId37"/>
    <p:sldId id="2147469886" r:id="rId38"/>
    <p:sldId id="2147469901" r:id="rId39"/>
    <p:sldId id="2147469902" r:id="rId40"/>
    <p:sldId id="2147469903" r:id="rId41"/>
    <p:sldId id="2147469887" r:id="rId42"/>
    <p:sldId id="2147469888" r:id="rId43"/>
    <p:sldId id="2147469889" r:id="rId44"/>
    <p:sldId id="2147469890" r:id="rId45"/>
    <p:sldId id="2147469891" r:id="rId46"/>
    <p:sldId id="2147469898" r:id="rId47"/>
    <p:sldId id="2147469897" r:id="rId48"/>
    <p:sldId id="2147469899" r:id="rId49"/>
    <p:sldId id="2147469900" r:id="rId50"/>
    <p:sldId id="2147469880" r:id="rId51"/>
    <p:sldId id="2076138257" r:id="rId52"/>
    <p:sldId id="207613823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147469911"/>
            <p14:sldId id="2147469893"/>
            <p14:sldId id="2147469895"/>
            <p14:sldId id="2147469882"/>
          </p14:sldIdLst>
        </p14:section>
        <p14:section name="Agenda" id="{82BFF96B-6F92-4676-A990-CF72A7BAECE2}">
          <p14:sldIdLst/>
        </p14:section>
        <p14:section name="Summary Section" id="{4ECF9EDF-5FC0-48F2-8744-31A55B83B7AE}">
          <p14:sldIdLst>
            <p14:sldId id="2147469912"/>
          </p14:sldIdLst>
        </p14:section>
        <p14:section name="Power BI integration in Power Apps" id="{3D2F48CA-BEB3-491E-A067-4FBF3F78FE76}">
          <p14:sldIdLst>
            <p14:sldId id="2076138243"/>
            <p14:sldId id="2076138254"/>
            <p14:sldId id="2076138256"/>
            <p14:sldId id="2147469879"/>
            <p14:sldId id="2076138255"/>
            <p14:sldId id="2147469884"/>
            <p14:sldId id="2076138251"/>
            <p14:sldId id="2147469885"/>
            <p14:sldId id="2076138731"/>
          </p14:sldIdLst>
        </p14:section>
        <p14:section name="Reporting options on Dataverse data" id="{7F3F45DE-A302-4889-8ABE-AEF269A08FDC}">
          <p14:sldIdLst>
            <p14:sldId id="2076138252"/>
            <p14:sldId id="2147469877"/>
            <p14:sldId id="2147469906"/>
            <p14:sldId id="2147469907"/>
            <p14:sldId id="2147469908"/>
            <p14:sldId id="2147469909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8696"/>
            <p14:sldId id="2147468699"/>
            <p14:sldId id="2147468706"/>
            <p14:sldId id="2147468700"/>
            <p14:sldId id="2147468708"/>
            <p14:sldId id="2147469904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" id="{C42D230E-8CF0-49A9-97D8-447504B614C8}">
          <p14:sldIdLst>
            <p14:sldId id="2147469886"/>
            <p14:sldId id="2147469901"/>
            <p14:sldId id="2147469902"/>
            <p14:sldId id="2147469903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" id="{F5281555-1687-4728-84EF-1754846638A9}">
          <p14:sldIdLst/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5B6"/>
    <a:srgbClr val="1D3259"/>
    <a:srgbClr val="203864"/>
    <a:srgbClr val="2C4678"/>
    <a:srgbClr val="742774"/>
    <a:srgbClr val="D83B01"/>
    <a:srgbClr val="0D0D0D"/>
    <a:srgbClr val="4472C4"/>
    <a:srgbClr val="2F528F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4" autoAdjust="0"/>
    <p:restoredTop sz="93200" autoAdjust="0"/>
  </p:normalViewPr>
  <p:slideViewPr>
    <p:cSldViewPr snapToGrid="0">
      <p:cViewPr varScale="1">
        <p:scale>
          <a:sx n="146" d="100"/>
          <a:sy n="146" d="100"/>
        </p:scale>
        <p:origin x="916" y="96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43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8/10/relationships/authors" Target="author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 custT="1"/>
      <dgm:spPr/>
      <dgm:t>
        <a:bodyPr/>
        <a:lstStyle/>
        <a:p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 custT="1"/>
      <dgm:spPr/>
      <dgm:t>
        <a:bodyPr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DirectQuery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&lt;20K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 dirty="0"/>
            <a:t>Import Mode using Dataverse Connector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Dramatically 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Larger and even 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9BE6F2E-AEFA-4D2F-B1EF-ABB289EDBFBD}">
      <dgm:prSet/>
      <dgm:spPr/>
      <dgm:t>
        <a:bodyPr/>
        <a:lstStyle/>
        <a:p>
          <a:r>
            <a:rPr lang="en-US" dirty="0"/>
            <a:t>Power BI DataMart (preview)</a:t>
          </a:r>
        </a:p>
      </dgm:t>
    </dgm:pt>
    <dgm:pt modelId="{6467375D-EA23-4A2F-B6C5-FDF8E361F322}" type="parTrans" cxnId="{94D3F4CE-D01F-4E7F-AB69-8958A029E23D}">
      <dgm:prSet/>
      <dgm:spPr/>
      <dgm:t>
        <a:bodyPr/>
        <a:lstStyle/>
        <a:p>
          <a:endParaRPr lang="en-US"/>
        </a:p>
      </dgm:t>
    </dgm:pt>
    <dgm:pt modelId="{2D876535-5CD0-441A-90AD-9BA10B7C499A}" type="sibTrans" cxnId="{94D3F4CE-D01F-4E7F-AB69-8958A029E23D}">
      <dgm:prSet/>
      <dgm:spPr/>
      <dgm:t>
        <a:bodyPr/>
        <a:lstStyle/>
        <a:p>
          <a:endParaRPr lang="en-US"/>
        </a:p>
      </dgm:t>
    </dgm:pt>
    <dgm:pt modelId="{FC3D3578-47C3-4B6D-9E8B-18D18352193C}">
      <dgm:prSet/>
      <dgm:spPr/>
      <dgm:t>
        <a:bodyPr/>
        <a:lstStyle/>
        <a:p>
          <a:r>
            <a:rPr lang="en-US" dirty="0"/>
            <a:t>Power Query ETL into a SQL database</a:t>
          </a:r>
        </a:p>
      </dgm:t>
    </dgm:pt>
    <dgm:pt modelId="{3955EDFE-D10A-40D0-8585-8E82392F9B8B}" type="parTrans" cxnId="{A986ABED-DB75-42B4-BB09-D46F40940A2B}">
      <dgm:prSet/>
      <dgm:spPr/>
      <dgm:t>
        <a:bodyPr/>
        <a:lstStyle/>
        <a:p>
          <a:endParaRPr lang="en-US"/>
        </a:p>
      </dgm:t>
    </dgm:pt>
    <dgm:pt modelId="{93C36883-5E53-4320-8563-7166127EEA2A}" type="sibTrans" cxnId="{A986ABED-DB75-42B4-BB09-D46F40940A2B}">
      <dgm:prSet/>
      <dgm:spPr/>
      <dgm:t>
        <a:bodyPr/>
        <a:lstStyle/>
        <a:p>
          <a:endParaRPr lang="en-US"/>
        </a:p>
      </dgm:t>
    </dgm:pt>
    <dgm:pt modelId="{70D6394D-0E10-484B-9E02-2398FA2C47EE}">
      <dgm:prSet/>
      <dgm:spPr/>
      <dgm:t>
        <a:bodyPr/>
        <a:lstStyle/>
        <a:p>
          <a:r>
            <a:rPr lang="en-US" dirty="0"/>
            <a:t>Combine with other sources to create a rich Data Source for Reporting</a:t>
          </a:r>
        </a:p>
      </dgm:t>
    </dgm:pt>
    <dgm:pt modelId="{9CBEE2AA-3EAA-4B05-BE9B-B9BFED2BC083}" type="parTrans" cxnId="{445FCA4C-7965-4BE2-8EE1-8726B0DE8DD6}">
      <dgm:prSet/>
      <dgm:spPr/>
      <dgm:t>
        <a:bodyPr/>
        <a:lstStyle/>
        <a:p>
          <a:endParaRPr lang="en-US"/>
        </a:p>
      </dgm:t>
    </dgm:pt>
    <dgm:pt modelId="{EAEE02E6-BBA0-48CE-A66D-C7889202820F}" type="sibTrans" cxnId="{445FCA4C-7965-4BE2-8EE1-8726B0DE8DD6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4"/>
      <dgm:spPr/>
    </dgm:pt>
    <dgm:pt modelId="{FD2B0668-7B51-4673-B7F9-24386A9B7757}" type="pres">
      <dgm:prSet presAssocID="{A4CDAC3F-B806-4127-A611-D5583FC1F1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4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4"/>
      <dgm:spPr/>
    </dgm:pt>
    <dgm:pt modelId="{8E5BE7CD-DB44-4EDA-8CFE-BED878330F05}" type="pres">
      <dgm:prSet presAssocID="{F8213704-A378-4503-9E10-8FFD1D7B21F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4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F92C7790-0BA5-41A9-8255-DDD971900073}" type="pres">
      <dgm:prSet presAssocID="{79BE6F2E-AEFA-4D2F-B1EF-ABB289EDBFBD}" presName="parentLin" presStyleCnt="0"/>
      <dgm:spPr/>
    </dgm:pt>
    <dgm:pt modelId="{AFE11C98-1576-400D-9D5D-F303DE4E4FDA}" type="pres">
      <dgm:prSet presAssocID="{79BE6F2E-AEFA-4D2F-B1EF-ABB289EDBFBD}" presName="parentLeftMargin" presStyleLbl="node1" presStyleIdx="1" presStyleCnt="4"/>
      <dgm:spPr/>
    </dgm:pt>
    <dgm:pt modelId="{3D761407-BF84-4537-9C82-4FEB0F548C38}" type="pres">
      <dgm:prSet presAssocID="{79BE6F2E-AEFA-4D2F-B1EF-ABB289EDBF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C44B32B-145A-4652-BCB5-7D792490E3E1}" type="pres">
      <dgm:prSet presAssocID="{79BE6F2E-AEFA-4D2F-B1EF-ABB289EDBFBD}" presName="negativeSpace" presStyleCnt="0"/>
      <dgm:spPr/>
    </dgm:pt>
    <dgm:pt modelId="{C35471D0-08FE-45BC-BB8A-9A80DB42B865}" type="pres">
      <dgm:prSet presAssocID="{79BE6F2E-AEFA-4D2F-B1EF-ABB289EDBFBD}" presName="childText" presStyleLbl="conFgAcc1" presStyleIdx="2" presStyleCnt="4">
        <dgm:presLayoutVars>
          <dgm:bulletEnabled val="1"/>
        </dgm:presLayoutVars>
      </dgm:prSet>
      <dgm:spPr/>
    </dgm:pt>
    <dgm:pt modelId="{5F8E00FE-3E9E-464C-82BF-874CC1116D50}" type="pres">
      <dgm:prSet presAssocID="{2D876535-5CD0-441A-90AD-9BA10B7C499A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2" presStyleCnt="4"/>
      <dgm:spPr/>
    </dgm:pt>
    <dgm:pt modelId="{DE9B6C1E-EE0D-4B6B-BB4A-402B30D017CE}" type="pres">
      <dgm:prSet presAssocID="{D2CC4D1C-CC4A-4827-BA05-F2ECC11C546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45FCA4C-7965-4BE2-8EE1-8726B0DE8DD6}" srcId="{79BE6F2E-AEFA-4D2F-B1EF-ABB289EDBFBD}" destId="{70D6394D-0E10-484B-9E02-2398FA2C47EE}" srcOrd="1" destOrd="0" parTransId="{9CBEE2AA-3EAA-4B05-BE9B-B9BFED2BC083}" sibTransId="{EAEE02E6-BBA0-48CE-A66D-C7889202820F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DBC5D27D-47B4-4474-B29B-40617A439F75}" type="presOf" srcId="{79BE6F2E-AEFA-4D2F-B1EF-ABB289EDBFBD}" destId="{3D761407-BF84-4537-9C82-4FEB0F548C38}" srcOrd="1" destOrd="0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392E5C87-F54E-4FC7-BD0D-BEA2791F4DC9}" type="presOf" srcId="{70D6394D-0E10-484B-9E02-2398FA2C47EE}" destId="{C35471D0-08FE-45BC-BB8A-9A80DB42B865}" srcOrd="0" destOrd="1" presId="urn:microsoft.com/office/officeart/2005/8/layout/list1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8547ED93-CDDA-43F1-8B6A-BAA5774C5D60}" type="presOf" srcId="{79BE6F2E-AEFA-4D2F-B1EF-ABB289EDBFBD}" destId="{AFE11C98-1576-400D-9D5D-F303DE4E4FDA}" srcOrd="0" destOrd="0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3" destOrd="0" parTransId="{D15F0CD3-4B93-4867-9843-1E47709BF341}" sibTransId="{DB263E06-C339-400F-829D-5CB6B041B407}"/>
    <dgm:cxn modelId="{CD44E7C7-645B-4FB1-8A3E-318ADF585882}" type="presOf" srcId="{FC3D3578-47C3-4B6D-9E8B-18D18352193C}" destId="{C35471D0-08FE-45BC-BB8A-9A80DB42B865}" srcOrd="0" destOrd="0" presId="urn:microsoft.com/office/officeart/2005/8/layout/list1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94D3F4CE-D01F-4E7F-AB69-8958A029E23D}" srcId="{22F72C7D-99B3-45CA-9D4C-CCE8CFEC5844}" destId="{79BE6F2E-AEFA-4D2F-B1EF-ABB289EDBFBD}" srcOrd="2" destOrd="0" parTransId="{6467375D-EA23-4A2F-B6C5-FDF8E361F322}" sibTransId="{2D876535-5CD0-441A-90AD-9BA10B7C499A}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A986ABED-DB75-42B4-BB09-D46F40940A2B}" srcId="{79BE6F2E-AEFA-4D2F-B1EF-ABB289EDBFBD}" destId="{FC3D3578-47C3-4B6D-9E8B-18D18352193C}" srcOrd="0" destOrd="0" parTransId="{3955EDFE-D10A-40D0-8585-8E82392F9B8B}" sibTransId="{93C36883-5E53-4320-8563-7166127EEA2A}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F4C1D4B2-F554-473A-8A60-E6E02A45D86D}" type="presParOf" srcId="{81286FC3-404A-49E3-ABA8-3756A892C384}" destId="{F92C7790-0BA5-41A9-8255-DDD971900073}" srcOrd="8" destOrd="0" presId="urn:microsoft.com/office/officeart/2005/8/layout/list1"/>
    <dgm:cxn modelId="{7C968F5B-E928-4ED0-9233-440A4C072607}" type="presParOf" srcId="{F92C7790-0BA5-41A9-8255-DDD971900073}" destId="{AFE11C98-1576-400D-9D5D-F303DE4E4FDA}" srcOrd="0" destOrd="0" presId="urn:microsoft.com/office/officeart/2005/8/layout/list1"/>
    <dgm:cxn modelId="{D30D3210-99D7-4A76-B6C6-6E5899DCCD55}" type="presParOf" srcId="{F92C7790-0BA5-41A9-8255-DDD971900073}" destId="{3D761407-BF84-4537-9C82-4FEB0F548C38}" srcOrd="1" destOrd="0" presId="urn:microsoft.com/office/officeart/2005/8/layout/list1"/>
    <dgm:cxn modelId="{7B394CAC-6BEA-42B7-B4D5-DEC4B0A25444}" type="presParOf" srcId="{81286FC3-404A-49E3-ABA8-3756A892C384}" destId="{1C44B32B-145A-4652-BCB5-7D792490E3E1}" srcOrd="9" destOrd="0" presId="urn:microsoft.com/office/officeart/2005/8/layout/list1"/>
    <dgm:cxn modelId="{D28501E4-2C10-422E-84A3-9B175759BBE3}" type="presParOf" srcId="{81286FC3-404A-49E3-ABA8-3756A892C384}" destId="{C35471D0-08FE-45BC-BB8A-9A80DB42B865}" srcOrd="10" destOrd="0" presId="urn:microsoft.com/office/officeart/2005/8/layout/list1"/>
    <dgm:cxn modelId="{E028EC91-48F9-4971-9BD9-205EA5A77E56}" type="presParOf" srcId="{81286FC3-404A-49E3-ABA8-3756A892C384}" destId="{5F8E00FE-3E9E-464C-82BF-874CC1116D50}" srcOrd="11" destOrd="0" presId="urn:microsoft.com/office/officeart/2005/8/layout/list1"/>
    <dgm:cxn modelId="{CAFDA7B2-5941-4AC7-B94E-5C5C40A0D3D9}" type="presParOf" srcId="{81286FC3-404A-49E3-ABA8-3756A892C384}" destId="{5EB699D7-D335-4CEF-B4FE-E5598EAF243D}" srcOrd="12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13" destOrd="0" presId="urn:microsoft.com/office/officeart/2005/8/layout/list1"/>
    <dgm:cxn modelId="{0DD37FDA-1709-41C7-9793-065159572216}" type="presParOf" srcId="{81286FC3-404A-49E3-ABA8-3756A892C384}" destId="{0CBEE028-BB21-45C4-A174-3FEB36FE1A7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DirectQuery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&lt;20K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near-real-time</a:t>
          </a:r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E081F72-B99D-4A6F-954E-37178C8EF860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84037E4-C186-481B-9B76-8BB864721D10}" type="parTrans" cxnId="{D2CEE6E8-A07A-4F6E-81A6-5189AC745362}">
      <dgm:prSet/>
      <dgm:spPr/>
      <dgm:t>
        <a:bodyPr/>
        <a:lstStyle/>
        <a:p>
          <a:endParaRPr lang="en-US"/>
        </a:p>
      </dgm:t>
    </dgm:pt>
    <dgm:pt modelId="{A8CEC788-7397-460F-BAF9-AF0A0BAE732F}" type="sibTrans" cxnId="{D2CEE6E8-A07A-4F6E-81A6-5189AC745362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D2CEE6E8-A07A-4F6E-81A6-5189AC745362}" srcId="{A4CDAC3F-B806-4127-A611-D5583FC1F128}" destId="{6E081F72-B99D-4A6F-954E-37178C8EF860}" srcOrd="1" destOrd="0" parTransId="{F84037E4-C186-481B-9B76-8BB864721D10}" sibTransId="{A8CEC788-7397-460F-BAF9-AF0A0BAE732F}"/>
    <dgm:cxn modelId="{8301ADF3-8E35-49D3-889D-A580A34EB84A}" type="presOf" srcId="{6E081F72-B99D-4A6F-954E-37178C8EF860}" destId="{48672B13-CAD5-4450-B70F-139416E8DF9E}" srcOrd="0" destOrd="1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Import Mode using Dataverse Connector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Dramatically Faster rendering/responsiveness of reports</a:t>
          </a:r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CC08A40E-FB3D-4A22-9E77-E719542F872A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431A0291-D651-4B04-86FC-32C2CBC35889}" type="parTrans" cxnId="{2AB79AC2-F76C-4E87-B88A-DB7A76E4CBD5}">
      <dgm:prSet/>
      <dgm:spPr/>
      <dgm:t>
        <a:bodyPr/>
        <a:lstStyle/>
        <a:p>
          <a:endParaRPr lang="en-US"/>
        </a:p>
      </dgm:t>
    </dgm:pt>
    <dgm:pt modelId="{50BF55A0-372C-4645-93CB-BFF9B825EDD2}" type="sibTrans" cxnId="{2AB79AC2-F76C-4E87-B88A-DB7A76E4CBD5}">
      <dgm:prSet/>
      <dgm:spPr/>
      <dgm:t>
        <a:bodyPr/>
        <a:lstStyle/>
        <a:p>
          <a:endParaRPr lang="en-US"/>
        </a:p>
      </dgm:t>
    </dgm:pt>
    <dgm:pt modelId="{934284F5-642A-4E86-A5BB-CF877A2EC147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63E775F4-D7FD-4113-8FE0-9A8211389DDE}" type="parTrans" cxnId="{08ADD65B-FDCC-46F5-97B2-13852619FD0F}">
      <dgm:prSet/>
      <dgm:spPr/>
      <dgm:t>
        <a:bodyPr/>
        <a:lstStyle/>
        <a:p>
          <a:endParaRPr lang="en-US"/>
        </a:p>
      </dgm:t>
    </dgm:pt>
    <dgm:pt modelId="{35715A7E-18EA-4859-A6B4-C28AEC815EC2}" type="sibTrans" cxnId="{08ADD65B-FDCC-46F5-97B2-13852619FD0F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57B3922F-8522-47C6-9F06-27D98DFE936D}" type="presOf" srcId="{CC08A40E-FB3D-4A22-9E77-E719542F872A}" destId="{48672B13-CAD5-4450-B70F-139416E8DF9E}" srcOrd="0" destOrd="1" presId="urn:microsoft.com/office/officeart/2005/8/layout/list1"/>
    <dgm:cxn modelId="{C9EA2435-F3AE-4E5C-8C99-6A965A5C526A}" type="presOf" srcId="{934284F5-642A-4E86-A5BB-CF877A2EC147}" destId="{48672B13-CAD5-4450-B70F-139416E8DF9E}" srcOrd="0" destOrd="2" presId="urn:microsoft.com/office/officeart/2005/8/layout/list1"/>
    <dgm:cxn modelId="{08ADD65B-FDCC-46F5-97B2-13852619FD0F}" srcId="{A4CDAC3F-B806-4127-A611-D5583FC1F128}" destId="{934284F5-642A-4E86-A5BB-CF877A2EC147}" srcOrd="2" destOrd="0" parTransId="{63E775F4-D7FD-4113-8FE0-9A8211389DDE}" sibTransId="{35715A7E-18EA-4859-A6B4-C28AEC815EC2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2AB79AC2-F76C-4E87-B88A-DB7A76E4CBD5}" srcId="{A4CDAC3F-B806-4127-A611-D5583FC1F128}" destId="{CC08A40E-FB3D-4A22-9E77-E719542F872A}" srcOrd="1" destOrd="0" parTransId="{431A0291-D651-4B04-86FC-32C2CBC35889}" sibTransId="{50BF55A0-372C-4645-93CB-BFF9B825EDD2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9DC4B0EA-FD74-4D2A-8844-B667751D0DB1}">
      <dgm:prSet/>
      <dgm:spPr/>
      <dgm:t>
        <a:bodyPr/>
        <a:lstStyle/>
        <a:p>
          <a:r>
            <a:rPr lang="en-US" dirty="0"/>
            <a:t>Larger datasets from Dataverse</a:t>
          </a:r>
        </a:p>
      </dgm:t>
    </dgm:pt>
    <dgm:pt modelId="{D678F250-93FA-41E3-AFE1-E1618CFCA53C}" type="parTrans" cxnId="{5C4DBA88-5B6E-4FD7-9E14-9E083342DA81}">
      <dgm:prSet/>
      <dgm:spPr/>
      <dgm:t>
        <a:bodyPr/>
        <a:lstStyle/>
        <a:p>
          <a:endParaRPr lang="en-US"/>
        </a:p>
      </dgm:t>
    </dgm:pt>
    <dgm:pt modelId="{6E8924F4-2D9B-4D33-A432-B4057F907D93}" type="sibTrans" cxnId="{5C4DBA88-5B6E-4FD7-9E14-9E083342DA81}">
      <dgm:prSet/>
      <dgm:spPr/>
      <dgm:t>
        <a:bodyPr/>
        <a:lstStyle/>
        <a:p>
          <a:endParaRPr lang="en-US"/>
        </a:p>
      </dgm:t>
    </dgm:pt>
    <dgm:pt modelId="{E23A7F0B-D26B-4B69-A5C9-2AC143DEDAED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0D29B3D5-FD3E-4D09-90A4-7DCFC29B57E6}" type="parTrans" cxnId="{89FF5965-7BD6-47A9-A92A-AB456E66EA5F}">
      <dgm:prSet/>
      <dgm:spPr/>
      <dgm:t>
        <a:bodyPr/>
        <a:lstStyle/>
        <a:p>
          <a:endParaRPr lang="en-US"/>
        </a:p>
      </dgm:t>
    </dgm:pt>
    <dgm:pt modelId="{10B69D00-0937-445F-A906-A49ED3E1DF03}" type="sibTrans" cxnId="{89FF5965-7BD6-47A9-A92A-AB456E66EA5F}">
      <dgm:prSet/>
      <dgm:spPr/>
      <dgm:t>
        <a:bodyPr/>
        <a:lstStyle/>
        <a:p>
          <a:endParaRPr lang="en-US"/>
        </a:p>
      </dgm:t>
    </dgm:pt>
    <dgm:pt modelId="{8B0B9DFE-D44C-4C6A-B04F-6F62F2618076}">
      <dgm:prSet/>
      <dgm:spPr/>
      <dgm:t>
        <a:bodyPr/>
        <a:lstStyle/>
        <a:p>
          <a:r>
            <a:rPr lang="en-US" dirty="0"/>
            <a:t>Integration with Data Warehouses	</a:t>
          </a:r>
        </a:p>
      </dgm:t>
    </dgm:pt>
    <dgm:pt modelId="{A1DB81B5-47C5-48FF-8C85-3405E9CAC91D}" type="parTrans" cxnId="{BAAAE733-3E89-4CC4-A50F-B6333BF4D2DD}">
      <dgm:prSet/>
      <dgm:spPr/>
      <dgm:t>
        <a:bodyPr/>
        <a:lstStyle/>
        <a:p>
          <a:endParaRPr lang="en-US"/>
        </a:p>
      </dgm:t>
    </dgm:pt>
    <dgm:pt modelId="{8E411DFD-F742-41F7-9816-9CDCAD0C35D8}" type="sibTrans" cxnId="{BAAAE733-3E89-4CC4-A50F-B6333BF4D2DD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1"/>
      <dgm:spPr/>
    </dgm:pt>
    <dgm:pt modelId="{FD2B0668-7B51-4673-B7F9-24386A9B7757}" type="pres">
      <dgm:prSet presAssocID="{A4CDAC3F-B806-4127-A611-D5583FC1F12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1" custLinFactNeighborX="166" custLinFactNeighborY="11407">
        <dgm:presLayoutVars>
          <dgm:bulletEnabled val="1"/>
        </dgm:presLayoutVars>
      </dgm:prSet>
      <dgm:spPr/>
    </dgm:pt>
  </dgm:ptLst>
  <dgm:cxnLst>
    <dgm:cxn modelId="{4D655C16-CECD-4D7A-8FDC-A6E4022B2BF2}" type="presOf" srcId="{E23A7F0B-D26B-4B69-A5C9-2AC143DEDAED}" destId="{48672B13-CAD5-4450-B70F-139416E8DF9E}" srcOrd="0" destOrd="1" presId="urn:microsoft.com/office/officeart/2005/8/layout/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BAAAE733-3E89-4CC4-A50F-B6333BF4D2DD}" srcId="{A4CDAC3F-B806-4127-A611-D5583FC1F128}" destId="{8B0B9DFE-D44C-4C6A-B04F-6F62F2618076}" srcOrd="2" destOrd="0" parTransId="{A1DB81B5-47C5-48FF-8C85-3405E9CAC91D}" sibTransId="{8E411DFD-F742-41F7-9816-9CDCAD0C35D8}"/>
    <dgm:cxn modelId="{D6B90C60-8FB6-41AA-8ABD-EEA69ABFAEA1}" type="presOf" srcId="{8B0B9DFE-D44C-4C6A-B04F-6F62F2618076}" destId="{48672B13-CAD5-4450-B70F-139416E8DF9E}" srcOrd="0" destOrd="2" presId="urn:microsoft.com/office/officeart/2005/8/layout/list1"/>
    <dgm:cxn modelId="{89FF5965-7BD6-47A9-A92A-AB456E66EA5F}" srcId="{A4CDAC3F-B806-4127-A611-D5583FC1F128}" destId="{E23A7F0B-D26B-4B69-A5C9-2AC143DEDAED}" srcOrd="1" destOrd="0" parTransId="{0D29B3D5-FD3E-4D09-90A4-7DCFC29B57E6}" sibTransId="{10B69D00-0937-445F-A906-A49ED3E1DF03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0A4C925A-EF67-44D9-9DB3-BFE493C2D2BE}" type="presOf" srcId="{9DC4B0EA-FD74-4D2A-8844-B667751D0DB1}" destId="{48672B13-CAD5-4450-B70F-139416E8DF9E}" srcOrd="0" destOrd="0" presId="urn:microsoft.com/office/officeart/2005/8/layout/list1"/>
    <dgm:cxn modelId="{5C4DBA88-5B6E-4FD7-9E14-9E083342DA81}" srcId="{A4CDAC3F-B806-4127-A611-D5583FC1F128}" destId="{9DC4B0EA-FD74-4D2A-8844-B667751D0DB1}" srcOrd="0" destOrd="0" parTransId="{D678F250-93FA-41E3-AFE1-E1618CFCA53C}" sibTransId="{6E8924F4-2D9B-4D33-A432-B4057F907D93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 b="1" dirty="0"/>
            <a:t>1) 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&lt;20K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 b="1" dirty="0"/>
            <a:t>2) 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b="1" dirty="0"/>
            <a:t>3) 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Larger Dataverse datasets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610A1F9-D679-40DE-80DC-A471FF7D7235}" type="pres">
      <dgm:prSet presAssocID="{22F72C7D-99B3-45CA-9D4C-CCE8CFEC5844}" presName="Name0" presStyleCnt="0">
        <dgm:presLayoutVars>
          <dgm:dir/>
          <dgm:animLvl val="lvl"/>
          <dgm:resizeHandles val="exact"/>
        </dgm:presLayoutVars>
      </dgm:prSet>
      <dgm:spPr/>
    </dgm:pt>
    <dgm:pt modelId="{4B388A4A-EA84-4960-9E28-E43CDDABD3EC}" type="pres">
      <dgm:prSet presAssocID="{A4CDAC3F-B806-4127-A611-D5583FC1F128}" presName="composite" presStyleCnt="0"/>
      <dgm:spPr/>
    </dgm:pt>
    <dgm:pt modelId="{A881CD36-1D85-4CB3-9474-EB1E3470008F}" type="pres">
      <dgm:prSet presAssocID="{A4CDAC3F-B806-4127-A611-D5583FC1F128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C8B45F4-0ED7-4F35-A64A-C5A32AC65BE1}" type="pres">
      <dgm:prSet presAssocID="{A4CDAC3F-B806-4127-A611-D5583FC1F128}" presName="desTx" presStyleLbl="alignAccFollowNode1" presStyleIdx="0" presStyleCnt="3">
        <dgm:presLayoutVars>
          <dgm:bulletEnabled val="1"/>
        </dgm:presLayoutVars>
      </dgm:prSet>
      <dgm:spPr/>
    </dgm:pt>
    <dgm:pt modelId="{386C8178-5991-4242-87C4-EE6C8008FB59}" type="pres">
      <dgm:prSet presAssocID="{3EE0F14A-D881-4004-BA4E-7909CDBAD45C}" presName="space" presStyleCnt="0"/>
      <dgm:spPr/>
    </dgm:pt>
    <dgm:pt modelId="{D977AEE7-028A-4161-AA03-B3DFFAD0538E}" type="pres">
      <dgm:prSet presAssocID="{F8213704-A378-4503-9E10-8FFD1D7B21FA}" presName="composite" presStyleCnt="0"/>
      <dgm:spPr/>
    </dgm:pt>
    <dgm:pt modelId="{6F619012-9C46-4D2F-B968-21EC0B8D8731}" type="pres">
      <dgm:prSet presAssocID="{F8213704-A378-4503-9E10-8FFD1D7B21F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36357D7-D7E6-4AE8-8154-747BCFF20697}" type="pres">
      <dgm:prSet presAssocID="{F8213704-A378-4503-9E10-8FFD1D7B21FA}" presName="desTx" presStyleLbl="alignAccFollowNode1" presStyleIdx="1" presStyleCnt="3">
        <dgm:presLayoutVars>
          <dgm:bulletEnabled val="1"/>
        </dgm:presLayoutVars>
      </dgm:prSet>
      <dgm:spPr/>
    </dgm:pt>
    <dgm:pt modelId="{6953EBCE-C073-4DC8-9BB8-9EC4F1F5B21C}" type="pres">
      <dgm:prSet presAssocID="{586B905D-7C00-41DB-BE33-5ADF8025F4D3}" presName="space" presStyleCnt="0"/>
      <dgm:spPr/>
    </dgm:pt>
    <dgm:pt modelId="{BBB5FEF9-7526-4563-A978-712C5D44D0B0}" type="pres">
      <dgm:prSet presAssocID="{D2CC4D1C-CC4A-4827-BA05-F2ECC11C5466}" presName="composite" presStyleCnt="0"/>
      <dgm:spPr/>
    </dgm:pt>
    <dgm:pt modelId="{6E1024CD-4B72-46B2-B23A-04CBC7985B1D}" type="pres">
      <dgm:prSet presAssocID="{D2CC4D1C-CC4A-4827-BA05-F2ECC11C546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2414EED-6585-4458-9B2A-2A52ACE23B70}" type="pres">
      <dgm:prSet presAssocID="{D2CC4D1C-CC4A-4827-BA05-F2ECC11C546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44C927-E138-486E-8498-1A683B7AA461}" type="presOf" srcId="{6550FD84-71C8-42CC-98AB-D13B96CC3B2B}" destId="{82414EED-6585-4458-9B2A-2A52ACE23B70}" srcOrd="0" destOrd="0" presId="urn:microsoft.com/office/officeart/2005/8/layout/hList1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CE22544-0512-4A45-B22E-005EC3593627}" type="presOf" srcId="{2D3D3183-A389-477E-BF11-E2071CABB5F8}" destId="{B36357D7-D7E6-4AE8-8154-747BCFF20697}" srcOrd="0" destOrd="0" presId="urn:microsoft.com/office/officeart/2005/8/layout/h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8EFC080-67C0-4AF0-AD66-72E729A69736}" type="presOf" srcId="{1CF75DAB-2384-44F0-BB77-ACEC1EB4A2B5}" destId="{B36357D7-D7E6-4AE8-8154-747BCFF20697}" srcOrd="0" destOrd="2" presId="urn:microsoft.com/office/officeart/2005/8/layout/h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6A23A587-F039-467D-B629-A7DF63AF9D8E}" type="presOf" srcId="{A4CDAC3F-B806-4127-A611-D5583FC1F128}" destId="{A881CD36-1D85-4CB3-9474-EB1E3470008F}" srcOrd="0" destOrd="0" presId="urn:microsoft.com/office/officeart/2005/8/layout/hList1"/>
    <dgm:cxn modelId="{EAC0298B-EAE9-4727-976B-6D4B963FA70C}" type="presOf" srcId="{2325D429-7D5F-4DEC-AC86-64F4E3B0DAD7}" destId="{8C8B45F4-0ED7-4F35-A64A-C5A32AC65BE1}" srcOrd="0" destOrd="0" presId="urn:microsoft.com/office/officeart/2005/8/layout/h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7FB6CAA2-3F42-4678-9481-C2F272813DC3}" type="presOf" srcId="{22F72C7D-99B3-45CA-9D4C-CCE8CFEC5844}" destId="{7610A1F9-D679-40DE-80DC-A471FF7D7235}" srcOrd="0" destOrd="0" presId="urn:microsoft.com/office/officeart/2005/8/layout/hList1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A1DA09BA-12C2-475A-AA01-89A390E4B6B4}" type="presOf" srcId="{A6BC4187-145D-447F-8032-40869A8F1BAF}" destId="{82414EED-6585-4458-9B2A-2A52ACE23B70}" srcOrd="0" destOrd="1" presId="urn:microsoft.com/office/officeart/2005/8/layout/hList1"/>
    <dgm:cxn modelId="{D41059BB-462A-4A38-82ED-3FABFCF583DE}" type="presOf" srcId="{653EBDF4-D967-45CB-9839-0A259177A904}" destId="{82414EED-6585-4458-9B2A-2A52ACE23B70}" srcOrd="0" destOrd="2" presId="urn:microsoft.com/office/officeart/2005/8/layout/hList1"/>
    <dgm:cxn modelId="{41B5B2CA-6764-4B09-9C40-707DE97EC446}" type="presOf" srcId="{F8213704-A378-4503-9E10-8FFD1D7B21FA}" destId="{6F619012-9C46-4D2F-B968-21EC0B8D8731}" srcOrd="0" destOrd="0" presId="urn:microsoft.com/office/officeart/2005/8/layout/hList1"/>
    <dgm:cxn modelId="{75F7B2CA-2702-4876-8B84-4A65228CD477}" type="presOf" srcId="{712CDA56-7553-4CB4-8A3F-463158474688}" destId="{8C8B45F4-0ED7-4F35-A64A-C5A32AC65BE1}" srcOrd="0" destOrd="1" presId="urn:microsoft.com/office/officeart/2005/8/layout/hList1"/>
    <dgm:cxn modelId="{EDEA4ECB-B9C0-4700-81B9-98E1A3AEADB3}" type="presOf" srcId="{ECE70297-E82E-41AC-81E3-DE650C4CB0B5}" destId="{B36357D7-D7E6-4AE8-8154-747BCFF20697}" srcOrd="0" destOrd="1" presId="urn:microsoft.com/office/officeart/2005/8/layout/h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E8A350F8-7D99-49D9-A0D4-A8B9B3024532}" type="presOf" srcId="{D2CC4D1C-CC4A-4827-BA05-F2ECC11C5466}" destId="{6E1024CD-4B72-46B2-B23A-04CBC7985B1D}" srcOrd="0" destOrd="0" presId="urn:microsoft.com/office/officeart/2005/8/layout/hList1"/>
    <dgm:cxn modelId="{5343A5FF-A5F6-4301-A3C4-CC5FA778571B}" type="presOf" srcId="{7AA673F5-D4DD-41FB-9992-E7BFF9A2C56A}" destId="{8C8B45F4-0ED7-4F35-A64A-C5A32AC65BE1}" srcOrd="0" destOrd="2" presId="urn:microsoft.com/office/officeart/2005/8/layout/hList1"/>
    <dgm:cxn modelId="{59D6E4DA-F3B8-415D-B22B-70C8E72B529B}" type="presParOf" srcId="{7610A1F9-D679-40DE-80DC-A471FF7D7235}" destId="{4B388A4A-EA84-4960-9E28-E43CDDABD3EC}" srcOrd="0" destOrd="0" presId="urn:microsoft.com/office/officeart/2005/8/layout/hList1"/>
    <dgm:cxn modelId="{1353BCF4-730C-4C21-9992-9A922ED3D2FD}" type="presParOf" srcId="{4B388A4A-EA84-4960-9E28-E43CDDABD3EC}" destId="{A881CD36-1D85-4CB3-9474-EB1E3470008F}" srcOrd="0" destOrd="0" presId="urn:microsoft.com/office/officeart/2005/8/layout/hList1"/>
    <dgm:cxn modelId="{4088166E-669C-4AA4-93CD-921673CCE1E1}" type="presParOf" srcId="{4B388A4A-EA84-4960-9E28-E43CDDABD3EC}" destId="{8C8B45F4-0ED7-4F35-A64A-C5A32AC65BE1}" srcOrd="1" destOrd="0" presId="urn:microsoft.com/office/officeart/2005/8/layout/hList1"/>
    <dgm:cxn modelId="{E09F3056-2501-4CA5-A480-234D8221708C}" type="presParOf" srcId="{7610A1F9-D679-40DE-80DC-A471FF7D7235}" destId="{386C8178-5991-4242-87C4-EE6C8008FB59}" srcOrd="1" destOrd="0" presId="urn:microsoft.com/office/officeart/2005/8/layout/hList1"/>
    <dgm:cxn modelId="{8F971B56-E1EF-4E5C-A3B6-045BE62F4F27}" type="presParOf" srcId="{7610A1F9-D679-40DE-80DC-A471FF7D7235}" destId="{D977AEE7-028A-4161-AA03-B3DFFAD0538E}" srcOrd="2" destOrd="0" presId="urn:microsoft.com/office/officeart/2005/8/layout/hList1"/>
    <dgm:cxn modelId="{3FCF80BE-A429-4D38-A05A-426442397B90}" type="presParOf" srcId="{D977AEE7-028A-4161-AA03-B3DFFAD0538E}" destId="{6F619012-9C46-4D2F-B968-21EC0B8D8731}" srcOrd="0" destOrd="0" presId="urn:microsoft.com/office/officeart/2005/8/layout/hList1"/>
    <dgm:cxn modelId="{11D7A7B5-6FF8-40C0-A6CB-42FAAB73064A}" type="presParOf" srcId="{D977AEE7-028A-4161-AA03-B3DFFAD0538E}" destId="{B36357D7-D7E6-4AE8-8154-747BCFF20697}" srcOrd="1" destOrd="0" presId="urn:microsoft.com/office/officeart/2005/8/layout/hList1"/>
    <dgm:cxn modelId="{43CB0F2F-9C12-440D-A3EF-29F872A2DA19}" type="presParOf" srcId="{7610A1F9-D679-40DE-80DC-A471FF7D7235}" destId="{6953EBCE-C073-4DC8-9BB8-9EC4F1F5B21C}" srcOrd="3" destOrd="0" presId="urn:microsoft.com/office/officeart/2005/8/layout/hList1"/>
    <dgm:cxn modelId="{BE2439D8-3FE9-447C-A792-271B20F97512}" type="presParOf" srcId="{7610A1F9-D679-40DE-80DC-A471FF7D7235}" destId="{BBB5FEF9-7526-4563-A978-712C5D44D0B0}" srcOrd="4" destOrd="0" presId="urn:microsoft.com/office/officeart/2005/8/layout/hList1"/>
    <dgm:cxn modelId="{4A7A4A75-626F-4331-B691-726613E506B0}" type="presParOf" srcId="{BBB5FEF9-7526-4563-A978-712C5D44D0B0}" destId="{6E1024CD-4B72-46B2-B23A-04CBC7985B1D}" srcOrd="0" destOrd="0" presId="urn:microsoft.com/office/officeart/2005/8/layout/hList1"/>
    <dgm:cxn modelId="{18F91BD0-40F0-4914-A895-F3A7D32047F5}" type="presParOf" srcId="{BBB5FEF9-7526-4563-A978-712C5D44D0B0}" destId="{82414EED-6585-4458-9B2A-2A52ACE23B7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49847"/>
          <a:ext cx="7018866" cy="16443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Add a 360º overview for users / managers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Dataverse data – Without 50K row limits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External data – Combine without lift-and-shift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Built-in Artificial Intelligence over your data</a:t>
          </a:r>
        </a:p>
      </dsp:txBody>
      <dsp:txXfrm>
        <a:off x="0" y="349847"/>
        <a:ext cx="7018866" cy="1644300"/>
      </dsp:txXfrm>
    </dsp:sp>
    <dsp:sp modelId="{502AFF02-4623-4A95-B257-31495EBE9DC7}">
      <dsp:nvSpPr>
        <dsp:cNvPr id="0" name=""/>
        <dsp:cNvSpPr/>
      </dsp:nvSpPr>
      <dsp:spPr>
        <a:xfrm>
          <a:off x="350943" y="8416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Expand the usability and value of your apps</a:t>
          </a:r>
        </a:p>
      </dsp:txBody>
      <dsp:txXfrm>
        <a:off x="376882" y="110106"/>
        <a:ext cx="4861328" cy="479482"/>
      </dsp:txXfrm>
    </dsp:sp>
    <dsp:sp modelId="{3F7A1910-0AA1-402A-93F9-941D6603D06B}">
      <dsp:nvSpPr>
        <dsp:cNvPr id="0" name=""/>
        <dsp:cNvSpPr/>
      </dsp:nvSpPr>
      <dsp:spPr>
        <a:xfrm>
          <a:off x="0" y="2357027"/>
          <a:ext cx="7018866" cy="7654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360º View from within an individual record</a:t>
          </a:r>
        </a:p>
      </dsp:txBody>
      <dsp:txXfrm>
        <a:off x="0" y="2357027"/>
        <a:ext cx="7018866" cy="765450"/>
      </dsp:txXfrm>
    </dsp:sp>
    <dsp:sp modelId="{25472EB6-6F37-4876-A355-1CE2E776EAB4}">
      <dsp:nvSpPr>
        <dsp:cNvPr id="0" name=""/>
        <dsp:cNvSpPr/>
      </dsp:nvSpPr>
      <dsp:spPr>
        <a:xfrm>
          <a:off x="350943" y="209134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Contextual Reports</a:t>
          </a:r>
        </a:p>
      </dsp:txBody>
      <dsp:txXfrm>
        <a:off x="376882" y="2117286"/>
        <a:ext cx="4861328" cy="479482"/>
      </dsp:txXfrm>
    </dsp:sp>
    <dsp:sp modelId="{AE063AFC-74EE-4267-B1CA-F287991EA16F}">
      <dsp:nvSpPr>
        <dsp:cNvPr id="0" name=""/>
        <dsp:cNvSpPr/>
      </dsp:nvSpPr>
      <dsp:spPr>
        <a:xfrm>
          <a:off x="0" y="3485357"/>
          <a:ext cx="7018866" cy="13041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4742" tIns="374904" rIns="544742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Increase speed and completeness of adoption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Power BI is the best way to expose the value of the data in your app to Business Decision Makers</a:t>
          </a:r>
        </a:p>
      </dsp:txBody>
      <dsp:txXfrm>
        <a:off x="0" y="3485357"/>
        <a:ext cx="7018866" cy="1304100"/>
      </dsp:txXfrm>
    </dsp:sp>
    <dsp:sp modelId="{DFA28DB1-368A-4DBB-9170-7B7324BF2792}">
      <dsp:nvSpPr>
        <dsp:cNvPr id="0" name=""/>
        <dsp:cNvSpPr/>
      </dsp:nvSpPr>
      <dsp:spPr>
        <a:xfrm>
          <a:off x="350943" y="3219677"/>
          <a:ext cx="4913206" cy="53136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5707" tIns="0" rIns="185707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spc="-49" dirty="0">
              <a:ln w="3175">
                <a:noFill/>
              </a:ln>
              <a:gradFill flip="none" rotWithShape="1"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9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Semibold"/>
              <a:ea typeface="+mn-ea"/>
              <a:cs typeface="Segoe UI" pitchFamily="34" charset="0"/>
            </a:rPr>
            <a:t>Finally – The real benefit:</a:t>
          </a:r>
        </a:p>
      </dsp:txBody>
      <dsp:txXfrm>
        <a:off x="376882" y="3245616"/>
        <a:ext cx="4861328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7911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Run-time query for current data – real-time-</a:t>
          </a:r>
          <a:r>
            <a:rPr lang="en-US" sz="1400" kern="1200" dirty="0" err="1"/>
            <a:t>ish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Individual user’s own data (security model applies)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Best for targeted datasets &lt;20K rows returned</a:t>
          </a:r>
        </a:p>
      </dsp:txBody>
      <dsp:txXfrm>
        <a:off x="0" y="279117"/>
        <a:ext cx="10515600" cy="1058400"/>
      </dsp:txXfrm>
    </dsp:sp>
    <dsp:sp modelId="{FD2B0668-7B51-4673-B7F9-24386A9B7757}">
      <dsp:nvSpPr>
        <dsp:cNvPr id="0" name=""/>
        <dsp:cNvSpPr/>
      </dsp:nvSpPr>
      <dsp:spPr>
        <a:xfrm>
          <a:off x="525780" y="7247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DirectQuery using Dataverse Connector</a:t>
          </a:r>
        </a:p>
      </dsp:txBody>
      <dsp:txXfrm>
        <a:off x="545955" y="92652"/>
        <a:ext cx="7320570" cy="372930"/>
      </dsp:txXfrm>
    </dsp:sp>
    <dsp:sp modelId="{75A242C3-5E9E-44C1-B987-BD8143272D60}">
      <dsp:nvSpPr>
        <dsp:cNvPr id="0" name=""/>
        <dsp:cNvSpPr/>
      </dsp:nvSpPr>
      <dsp:spPr>
        <a:xfrm>
          <a:off x="0" y="161975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Dramatically Faster rendering/responsiveness of reports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Scheduled refreshes of medium-sized datasets &lt;100K rows returned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Incremental refresh is possible if carefully managed</a:t>
          </a:r>
        </a:p>
      </dsp:txBody>
      <dsp:txXfrm>
        <a:off x="0" y="1619757"/>
        <a:ext cx="10515600" cy="1058400"/>
      </dsp:txXfrm>
    </dsp:sp>
    <dsp:sp modelId="{8E5BE7CD-DB44-4EDA-8CFE-BED878330F05}">
      <dsp:nvSpPr>
        <dsp:cNvPr id="0" name=""/>
        <dsp:cNvSpPr/>
      </dsp:nvSpPr>
      <dsp:spPr>
        <a:xfrm>
          <a:off x="525780" y="1413118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Import Mode using Dataverse Connector</a:t>
          </a:r>
        </a:p>
      </dsp:txBody>
      <dsp:txXfrm>
        <a:off x="545955" y="1433293"/>
        <a:ext cx="7320570" cy="372930"/>
      </dsp:txXfrm>
    </dsp:sp>
    <dsp:sp modelId="{C35471D0-08FE-45BC-BB8A-9A80DB42B865}">
      <dsp:nvSpPr>
        <dsp:cNvPr id="0" name=""/>
        <dsp:cNvSpPr/>
      </dsp:nvSpPr>
      <dsp:spPr>
        <a:xfrm>
          <a:off x="0" y="2960397"/>
          <a:ext cx="10515600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Power Query ETL into a SQL database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Combine with other sources to create a rich Data Source for Reporting</a:t>
          </a:r>
        </a:p>
      </dsp:txBody>
      <dsp:txXfrm>
        <a:off x="0" y="2960397"/>
        <a:ext cx="10515600" cy="815850"/>
      </dsp:txXfrm>
    </dsp:sp>
    <dsp:sp modelId="{3D761407-BF84-4537-9C82-4FEB0F548C38}">
      <dsp:nvSpPr>
        <dsp:cNvPr id="0" name=""/>
        <dsp:cNvSpPr/>
      </dsp:nvSpPr>
      <dsp:spPr>
        <a:xfrm>
          <a:off x="525780" y="275375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Power BI DataMart (preview)</a:t>
          </a:r>
        </a:p>
      </dsp:txBody>
      <dsp:txXfrm>
        <a:off x="545955" y="2773932"/>
        <a:ext cx="7320570" cy="372930"/>
      </dsp:txXfrm>
    </dsp:sp>
    <dsp:sp modelId="{0CBEE028-BB21-45C4-A174-3FEB36FE1A7F}">
      <dsp:nvSpPr>
        <dsp:cNvPr id="0" name=""/>
        <dsp:cNvSpPr/>
      </dsp:nvSpPr>
      <dsp:spPr>
        <a:xfrm>
          <a:off x="0" y="4058488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Larger and even Enterprise-Scale data source for reporting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Enrichment through Machine Learning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Integration with Data Warehouse	</a:t>
          </a:r>
        </a:p>
      </dsp:txBody>
      <dsp:txXfrm>
        <a:off x="0" y="4058488"/>
        <a:ext cx="10515600" cy="1058400"/>
      </dsp:txXfrm>
    </dsp:sp>
    <dsp:sp modelId="{DE9B6C1E-EE0D-4B6B-BB4A-402B30D017CE}">
      <dsp:nvSpPr>
        <dsp:cNvPr id="0" name=""/>
        <dsp:cNvSpPr/>
      </dsp:nvSpPr>
      <dsp:spPr>
        <a:xfrm>
          <a:off x="525780" y="385184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Synapse Link for Dataverse</a:t>
          </a:r>
        </a:p>
      </dsp:txBody>
      <dsp:txXfrm>
        <a:off x="545955" y="3872022"/>
        <a:ext cx="7320570" cy="3729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Run-time query for current data – near-real-time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Individual user’s own data (security model applies)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Best for targeted datasets &lt;20K rows returned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DirectQuery using Dataverse Connector</a:t>
          </a:r>
        </a:p>
      </dsp:txBody>
      <dsp:txXfrm>
        <a:off x="443133" y="43979"/>
        <a:ext cx="5788851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Dramatically Faster rendering/responsiveness of reports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Scheduled refreshes of medium-sized datasets &lt;100K rows returned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Incremental refresh is possible if carefully managed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Import Mode using Dataverse Connector</a:t>
          </a:r>
        </a:p>
      </dsp:txBody>
      <dsp:txXfrm>
        <a:off x="443133" y="43979"/>
        <a:ext cx="5788851" cy="4794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301761"/>
          <a:ext cx="8343899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579" tIns="374904" rIns="64757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Larger datasets from Dataverse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Enrichment through Machine Learning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Integration with Data Warehouses	</a:t>
          </a:r>
        </a:p>
      </dsp:txBody>
      <dsp:txXfrm>
        <a:off x="0" y="301761"/>
        <a:ext cx="8343899" cy="1360800"/>
      </dsp:txXfrm>
    </dsp:sp>
    <dsp:sp modelId="{FD2B0668-7B51-4673-B7F9-24386A9B7757}">
      <dsp:nvSpPr>
        <dsp:cNvPr id="0" name=""/>
        <dsp:cNvSpPr/>
      </dsp:nvSpPr>
      <dsp:spPr>
        <a:xfrm>
          <a:off x="417194" y="18040"/>
          <a:ext cx="584072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766" tIns="0" rIns="22076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Azure Synapse Link for Dataverse</a:t>
          </a:r>
        </a:p>
      </dsp:txBody>
      <dsp:txXfrm>
        <a:off x="443133" y="43979"/>
        <a:ext cx="5788851" cy="4794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81CD36-1D85-4CB3-9474-EB1E3470008F}">
      <dsp:nvSpPr>
        <dsp:cNvPr id="0" name=""/>
        <dsp:cNvSpPr/>
      </dsp:nvSpPr>
      <dsp:spPr>
        <a:xfrm>
          <a:off x="3286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1) Dataverse + DirectQuery</a:t>
          </a:r>
        </a:p>
      </dsp:txBody>
      <dsp:txXfrm>
        <a:off x="3286" y="20190"/>
        <a:ext cx="3203971" cy="432000"/>
      </dsp:txXfrm>
    </dsp:sp>
    <dsp:sp modelId="{8C8B45F4-0ED7-4F35-A64A-C5A32AC65BE1}">
      <dsp:nvSpPr>
        <dsp:cNvPr id="0" name=""/>
        <dsp:cNvSpPr/>
      </dsp:nvSpPr>
      <dsp:spPr>
        <a:xfrm>
          <a:off x="3286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Run-time query for current data – real-time-</a:t>
          </a:r>
          <a:r>
            <a:rPr lang="en-US" sz="1500" kern="1200" dirty="0" err="1"/>
            <a:t>ish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Individual user’s own data (security model applies)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Best for targeted datasets &lt;20K rows returned</a:t>
          </a:r>
        </a:p>
      </dsp:txBody>
      <dsp:txXfrm>
        <a:off x="3286" y="452190"/>
        <a:ext cx="3203971" cy="1564650"/>
      </dsp:txXfrm>
    </dsp:sp>
    <dsp:sp modelId="{6F619012-9C46-4D2F-B968-21EC0B8D8731}">
      <dsp:nvSpPr>
        <dsp:cNvPr id="0" name=""/>
        <dsp:cNvSpPr/>
      </dsp:nvSpPr>
      <dsp:spPr>
        <a:xfrm>
          <a:off x="3655814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2) Dataverse + Import Mode</a:t>
          </a:r>
        </a:p>
      </dsp:txBody>
      <dsp:txXfrm>
        <a:off x="3655814" y="20190"/>
        <a:ext cx="3203971" cy="432000"/>
      </dsp:txXfrm>
    </dsp:sp>
    <dsp:sp modelId="{B36357D7-D7E6-4AE8-8154-747BCFF20697}">
      <dsp:nvSpPr>
        <dsp:cNvPr id="0" name=""/>
        <dsp:cNvSpPr/>
      </dsp:nvSpPr>
      <dsp:spPr>
        <a:xfrm>
          <a:off x="3655814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Faster rendering/responsiveness of reports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Scheduled refreshes of medium-sized datasets &lt;100K rows returned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Incremental refresh is possible if carefully managed</a:t>
          </a:r>
        </a:p>
      </dsp:txBody>
      <dsp:txXfrm>
        <a:off x="3655814" y="452190"/>
        <a:ext cx="3203971" cy="1564650"/>
      </dsp:txXfrm>
    </dsp:sp>
    <dsp:sp modelId="{6E1024CD-4B72-46B2-B23A-04CBC7985B1D}">
      <dsp:nvSpPr>
        <dsp:cNvPr id="0" name=""/>
        <dsp:cNvSpPr/>
      </dsp:nvSpPr>
      <dsp:spPr>
        <a:xfrm>
          <a:off x="7308342" y="20190"/>
          <a:ext cx="3203971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3) Azure Synapse Link for Dataverse</a:t>
          </a:r>
        </a:p>
      </dsp:txBody>
      <dsp:txXfrm>
        <a:off x="7308342" y="20190"/>
        <a:ext cx="3203971" cy="432000"/>
      </dsp:txXfrm>
    </dsp:sp>
    <dsp:sp modelId="{82414EED-6585-4458-9B2A-2A52ACE23B70}">
      <dsp:nvSpPr>
        <dsp:cNvPr id="0" name=""/>
        <dsp:cNvSpPr/>
      </dsp:nvSpPr>
      <dsp:spPr>
        <a:xfrm>
          <a:off x="7308342" y="452190"/>
          <a:ext cx="3203971" cy="15646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Larger Dataverse datasets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Enrichment through Machine Learning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Integration with Data Warehouse	</a:t>
          </a:r>
        </a:p>
      </dsp:txBody>
      <dsp:txXfrm>
        <a:off x="7308342" y="452190"/>
        <a:ext cx="3203971" cy="156465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11/2/2022 1:29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11/2/2022 1:26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11/2/2022 1:26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11/2/2022 1:26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11/2/2022 1:26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11/2/2022 1:26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11/2/2022 1:26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11/2/2022 1:26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51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29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07280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11415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>
            <a:normAutofit/>
          </a:bodyPr>
          <a:lstStyle>
            <a:lvl1pPr>
              <a:defRPr lang="en-US" sz="5294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>
            <a:noAutofit/>
          </a:bodyPr>
          <a:lstStyle>
            <a:lvl1pPr marL="0" indent="0">
              <a:buNone/>
              <a:defRPr lang="en-US" sz="3137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  <a:lvl2pPr marL="45711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22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4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5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6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7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8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339864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20779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24777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5982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247719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12" indent="0">
              <a:buNone/>
              <a:defRPr sz="2800"/>
            </a:lvl2pPr>
            <a:lvl3pPr marL="914225" indent="0">
              <a:buNone/>
              <a:defRPr sz="2400"/>
            </a:lvl3pPr>
            <a:lvl4pPr marL="1371337" indent="0">
              <a:buNone/>
              <a:defRPr sz="2000"/>
            </a:lvl4pPr>
            <a:lvl5pPr marL="1828449" indent="0">
              <a:buNone/>
              <a:defRPr sz="2000"/>
            </a:lvl5pPr>
            <a:lvl6pPr marL="2285561" indent="0">
              <a:buNone/>
              <a:defRPr sz="2000"/>
            </a:lvl6pPr>
            <a:lvl7pPr marL="2742674" indent="0">
              <a:buNone/>
              <a:defRPr sz="2000"/>
            </a:lvl7pPr>
            <a:lvl8pPr marL="3199785" indent="0">
              <a:buNone/>
              <a:defRPr sz="2000"/>
            </a:lvl8pPr>
            <a:lvl9pPr marL="3656897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12" indent="0">
              <a:buNone/>
              <a:defRPr sz="1400"/>
            </a:lvl2pPr>
            <a:lvl3pPr marL="914225" indent="0">
              <a:buNone/>
              <a:defRPr sz="1200"/>
            </a:lvl3pPr>
            <a:lvl4pPr marL="1371337" indent="0">
              <a:buNone/>
              <a:defRPr sz="1000"/>
            </a:lvl4pPr>
            <a:lvl5pPr marL="1828449" indent="0">
              <a:buNone/>
              <a:defRPr sz="1000"/>
            </a:lvl5pPr>
            <a:lvl6pPr marL="2285561" indent="0">
              <a:buNone/>
              <a:defRPr sz="1000"/>
            </a:lvl6pPr>
            <a:lvl7pPr marL="2742674" indent="0">
              <a:buNone/>
              <a:defRPr sz="1000"/>
            </a:lvl7pPr>
            <a:lvl8pPr marL="3199785" indent="0">
              <a:buNone/>
              <a:defRPr sz="1000"/>
            </a:lvl8pPr>
            <a:lvl9pPr marL="3656897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882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89053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14819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6"/>
            <a:ext cx="10515600" cy="1114313"/>
          </a:xfrm>
        </p:spPr>
        <p:txBody>
          <a:bodyPr>
            <a:no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882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0688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4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4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556" marR="0" lvl="0" indent="-228556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556" marR="0" lvl="0" indent="-228556" algn="ctr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96190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38152"/>
            <a:ext cx="5510783" cy="896254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470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7237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5" y="585789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6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1264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666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638152"/>
            <a:ext cx="9144000" cy="89625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470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latin typeface="Segoe UI Semibold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86411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3959223"/>
          </a:xfrm>
        </p:spPr>
        <p:txBody>
          <a:bodyPr anchor="t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4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785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2"/>
            <a:ext cx="4167887" cy="1920526"/>
          </a:xfrm>
        </p:spPr>
        <p:txBody>
          <a:bodyPr anchor="b" anchorCtr="0">
            <a:spAutoFit/>
          </a:bodyPr>
          <a:lstStyle>
            <a:lvl1pPr algn="l" defTabSz="91422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1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1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22083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1" y="1387097"/>
            <a:ext cx="5134675" cy="367529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Arial" panose="020B0604020202020204" pitchFamily="34" charset="0"/>
              <a:buNone/>
              <a:defRPr sz="2000" b="0"/>
            </a:lvl2pPr>
            <a:lvl3pPr marL="450677" indent="0">
              <a:buFont typeface="Arial" panose="020B0604020202020204" pitchFamily="34" charset="0"/>
              <a:buNone/>
              <a:tabLst/>
              <a:defRPr sz="1600" b="0"/>
            </a:lvl3pPr>
            <a:lvl4pPr marL="652212" indent="0">
              <a:buFont typeface="Arial" panose="020B0604020202020204" pitchFamily="34" charset="0"/>
              <a:buNone/>
              <a:defRPr sz="1400" b="0"/>
            </a:lvl4pPr>
            <a:lvl5pPr marL="853747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1" y="2047084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00" indent="-198400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114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8" y="2204829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04387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890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5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143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312" r:id="rId1"/>
    <p:sldLayoutId id="2147485313" r:id="rId2"/>
    <p:sldLayoutId id="2147485314" r:id="rId3"/>
    <p:sldLayoutId id="2147485315" r:id="rId4"/>
    <p:sldLayoutId id="2147485316" r:id="rId5"/>
    <p:sldLayoutId id="2147485317" r:id="rId6"/>
    <p:sldLayoutId id="2147485318" r:id="rId7"/>
    <p:sldLayoutId id="2147485319" r:id="rId8"/>
    <p:sldLayoutId id="2147485320" r:id="rId9"/>
    <p:sldLayoutId id="2147485321" r:id="rId10"/>
    <p:sldLayoutId id="2147485322" r:id="rId11"/>
    <p:sldLayoutId id="2147485323" r:id="rId12"/>
    <p:sldLayoutId id="2147485324" r:id="rId13"/>
    <p:sldLayoutId id="2147485325" r:id="rId14"/>
    <p:sldLayoutId id="2147485326" r:id="rId15"/>
    <p:sldLayoutId id="2147485327" r:id="rId16"/>
    <p:sldLayoutId id="2147485328" r:id="rId17"/>
    <p:sldLayoutId id="2147485329" r:id="rId18"/>
    <p:sldLayoutId id="2147485330" r:id="rId19"/>
    <p:sldLayoutId id="2147485331" r:id="rId20"/>
  </p:sldLayoutIdLst>
  <p:transition>
    <p:fade/>
  </p:transition>
  <p:hf sldNum="0" hdr="0" ftr="0" dt="0"/>
  <p:txStyles>
    <p:titleStyle>
      <a:lvl1pPr algn="l" defTabSz="914225" rtl="0" eaLnBrk="1" latinLnBrk="0" hangingPunct="1">
        <a:lnSpc>
          <a:spcPct val="90000"/>
        </a:lnSpc>
        <a:spcBef>
          <a:spcPct val="0"/>
        </a:spcBef>
        <a:buNone/>
        <a:defRPr lang="en-US" sz="4313" kern="1200" spc="-48" dirty="0">
          <a:ln w="3175">
            <a:noFill/>
          </a:ln>
          <a:gradFill flip="none" rotWithShape="1">
            <a:gsLst>
              <a:gs pos="0">
                <a:srgbClr val="50E6FF"/>
              </a:gs>
              <a:gs pos="100000">
                <a:srgbClr val="0078D4"/>
              </a:gs>
            </a:gsLst>
            <a:lin ang="18900000" scaled="1"/>
            <a:tileRect/>
          </a:gradFill>
          <a:latin typeface="Segoe UI Semibold"/>
          <a:ea typeface="+mn-ea"/>
          <a:cs typeface="Segoe UI" pitchFamily="34" charset="0"/>
        </a:defRPr>
      </a:lvl1pPr>
    </p:titleStyle>
    <p:bodyStyle>
      <a:lvl1pPr marL="228556" indent="-228556" algn="l" defTabSz="91422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66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278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59989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005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118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30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41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53" indent="-228556" algn="l" defTabSz="91422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12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2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3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49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61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74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85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97" algn="l" defTabSz="91422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>
          <p15:clr>
            <a:srgbClr val="C35EA4"/>
          </p15:clr>
        </p15:guide>
        <p15:guide id="2" pos="7313">
          <p15:clr>
            <a:srgbClr val="C35EA4"/>
          </p15:clr>
        </p15:guide>
        <p15:guide id="3" orient="horz" pos="369">
          <p15:clr>
            <a:srgbClr val="C35EA4"/>
          </p15:clr>
        </p15:guide>
        <p15:guide id="4" orient="horz" pos="3949">
          <p15:clr>
            <a:srgbClr val="C35EA4"/>
          </p15:clr>
        </p15:guide>
        <p15:guide id="5" orient="horz" pos="184">
          <p15:clr>
            <a:srgbClr val="A4A3A4"/>
          </p15:clr>
        </p15:guide>
        <p15:guide id="6" pos="185">
          <p15:clr>
            <a:srgbClr val="A4A3A4"/>
          </p15:clr>
        </p15:guide>
        <p15:guide id="7" orient="horz" pos="4135">
          <p15:clr>
            <a:srgbClr val="A4A3A4"/>
          </p15:clr>
        </p15:guide>
        <p15:guide id="8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21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diagramLayout" Target="../diagrams/layout3.xml"/><Relationship Id="rId7" Type="http://schemas.openxmlformats.org/officeDocument/2006/relationships/image" Target="../media/image2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hyperlink" Target="http://tex.stackexchange.com/questions/273072/adding-lines-to-bar-charts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Layout" Target="../diagrams/layout4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4.xml"/><Relationship Id="rId5" Type="http://schemas.microsoft.com/office/2007/relationships/hdphoto" Target="../media/hdphoto1.wdp"/><Relationship Id="rId10" Type="http://schemas.microsoft.com/office/2007/relationships/diagramDrawing" Target="../diagrams/drawing4.xml"/><Relationship Id="rId4" Type="http://schemas.openxmlformats.org/officeDocument/2006/relationships/image" Target="../media/image22.png"/><Relationship Id="rId9" Type="http://schemas.openxmlformats.org/officeDocument/2006/relationships/diagramColors" Target="../diagrams/colors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Colors" Target="../diagrams/colors5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microsoft.com/office/2007/relationships/hdphoto" Target="../media/hdphoto1.wdp"/><Relationship Id="rId4" Type="http://schemas.openxmlformats.org/officeDocument/2006/relationships/diagramData" Target="../diagrams/data5.xm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hyperlink" Target="https://creativecommons.org/licenses/by-sa/3.0/" TargetMode="External"/><Relationship Id="rId7" Type="http://schemas.openxmlformats.org/officeDocument/2006/relationships/diagramLayout" Target="../diagrams/layout6.xm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6.xml"/><Relationship Id="rId5" Type="http://schemas.microsoft.com/office/2007/relationships/hdphoto" Target="../media/hdphoto1.wdp"/><Relationship Id="rId10" Type="http://schemas.microsoft.com/office/2007/relationships/diagramDrawing" Target="../diagrams/drawing6.xml"/><Relationship Id="rId4" Type="http://schemas.openxmlformats.org/officeDocument/2006/relationships/image" Target="../media/image22.png"/><Relationship Id="rId9" Type="http://schemas.openxmlformats.org/officeDocument/2006/relationships/diagramColors" Target="../diagrams/colors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27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2.wdp"/><Relationship Id="rId9" Type="http://schemas.openxmlformats.org/officeDocument/2006/relationships/customXml" Target="../ink/ink6.xml"/><Relationship Id="rId14" Type="http://schemas.openxmlformats.org/officeDocument/2006/relationships/image" Target="../media/image2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2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18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6.png"/><Relationship Id="rId7" Type="http://schemas.openxmlformats.org/officeDocument/2006/relationships/slide" Target="slide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png"/><Relationship Id="rId11" Type="http://schemas.openxmlformats.org/officeDocument/2006/relationships/slide" Target="slide51.xml"/><Relationship Id="rId5" Type="http://schemas.openxmlformats.org/officeDocument/2006/relationships/image" Target="../media/image8.png"/><Relationship Id="rId10" Type="http://schemas.openxmlformats.org/officeDocument/2006/relationships/slide" Target="slide36.xml"/><Relationship Id="rId4" Type="http://schemas.openxmlformats.org/officeDocument/2006/relationships/image" Target="../media/image7.png"/><Relationship Id="rId9" Type="http://schemas.openxmlformats.org/officeDocument/2006/relationships/slide" Target="slide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cottsewell/PowerBI-Dataverse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865B6"/>
            </a:gs>
            <a:gs pos="19981">
              <a:srgbClr val="2E5293"/>
            </a:gs>
            <a:gs pos="53000">
              <a:srgbClr val="1D3259"/>
            </a:gs>
            <a:gs pos="86000">
              <a:srgbClr val="203864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BA630A-E4EF-B48D-F845-CC8B4144B5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2834122"/>
            <a:ext cx="4022544" cy="4022544"/>
          </a:xfrm>
          <a:prstGeom prst="rect">
            <a:avLst/>
          </a:prstGeom>
        </p:spPr>
      </p:pic>
      <p:sp>
        <p:nvSpPr>
          <p:cNvPr id="3" name="Subtitle 1">
            <a:extLst>
              <a:ext uri="{FF2B5EF4-FFF2-40B4-BE49-F238E27FC236}">
                <a16:creationId xmlns:a16="http://schemas.microsoft.com/office/drawing/2014/main" id="{0BA0C690-B8E7-CE81-7B7B-514320F55B83}"/>
              </a:ext>
            </a:extLst>
          </p:cNvPr>
          <p:cNvSpPr txBox="1">
            <a:spLocks/>
          </p:cNvSpPr>
          <p:nvPr/>
        </p:nvSpPr>
        <p:spPr>
          <a:xfrm>
            <a:off x="3716188" y="4834453"/>
            <a:ext cx="6977252" cy="1655527"/>
          </a:xfrm>
          <a:prstGeom prst="rect">
            <a:avLst/>
          </a:prstGeom>
          <a:noFill/>
        </p:spPr>
        <p:txBody>
          <a:bodyPr vert="horz" lIns="89642" tIns="44821" rIns="89642" bIns="44821" rtlCol="0" anchor="b">
            <a:normAutofit/>
          </a:bodyPr>
          <a:lstStyle>
            <a:lvl1pPr marL="0" indent="0" algn="l" defTabSz="932597" rtl="0" eaLnBrk="1" latinLnBrk="0" hangingPunct="1">
              <a:lnSpc>
                <a:spcPct val="90000"/>
              </a:lnSpc>
              <a:spcBef>
                <a:spcPts val="1020"/>
              </a:spcBef>
              <a:buFont typeface="Arial" panose="020B0604020202020204" pitchFamily="34" charset="0"/>
              <a:buNone/>
              <a:defRPr sz="2448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6629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204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32597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836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98895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65193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331491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97790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64088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730386" indent="0" algn="l" defTabSz="932597" rtl="0" eaLnBrk="1" latinLnBrk="0" hangingPunct="1">
              <a:lnSpc>
                <a:spcPct val="90000"/>
              </a:lnSpc>
              <a:spcBef>
                <a:spcPts val="510"/>
              </a:spcBef>
              <a:buFont typeface="Arial" panose="020B0604020202020204" pitchFamily="34" charset="0"/>
              <a:buNone/>
              <a:defRPr sz="1632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12" lvl="1" defTabSz="914225">
              <a:spcBef>
                <a:spcPct val="0"/>
              </a:spcBef>
            </a:pPr>
            <a:r>
              <a:rPr lang="en-US" sz="5294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Scott Sewell</a:t>
            </a:r>
          </a:p>
          <a:p>
            <a:pPr marL="457112" lvl="1" defTabSz="914225">
              <a:spcBef>
                <a:spcPct val="0"/>
              </a:spcBef>
            </a:pPr>
            <a:r>
              <a:rPr lang="en-US" sz="2353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Principal Program Manager</a:t>
            </a:r>
          </a:p>
          <a:p>
            <a:pPr marL="457112" lvl="1" defTabSz="914225">
              <a:spcBef>
                <a:spcPct val="0"/>
              </a:spcBef>
            </a:pPr>
            <a:r>
              <a:rPr lang="en-US" sz="2353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Power BI Customer Advisory Team (PBICAT)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7674" y="180109"/>
            <a:ext cx="9224460" cy="2946069"/>
          </a:xfrm>
        </p:spPr>
        <p:txBody>
          <a:bodyPr>
            <a:normAutofit/>
          </a:bodyPr>
          <a:lstStyle/>
          <a:p>
            <a:pPr algn="r"/>
            <a: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Dataverse + Power BI</a:t>
            </a:r>
            <a:b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40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Create real-time and contextualized analytics and reports in your apps</a:t>
            </a:r>
            <a:endParaRPr lang="en-US" sz="6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5" name="Picture 2" descr="Heart Shape">
            <a:extLst>
              <a:ext uri="{FF2B5EF4-FFF2-40B4-BE49-F238E27FC236}">
                <a16:creationId xmlns:a16="http://schemas.microsoft.com/office/drawing/2014/main" id="{AB630175-2326-F203-52C5-02CE96B893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9176" y="4924978"/>
            <a:ext cx="760372" cy="70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aphic 8" descr="Power BI Logo">
            <a:extLst>
              <a:ext uri="{FF2B5EF4-FFF2-40B4-BE49-F238E27FC236}">
                <a16:creationId xmlns:a16="http://schemas.microsoft.com/office/drawing/2014/main" id="{3559F53D-91AC-E4D2-12DD-2C61A05503DC}"/>
              </a:ext>
            </a:extLst>
          </p:cNvPr>
          <p:cNvGrpSpPr/>
          <p:nvPr/>
        </p:nvGrpSpPr>
        <p:grpSpPr>
          <a:xfrm>
            <a:off x="8890339" y="4905808"/>
            <a:ext cx="530182" cy="721636"/>
            <a:chOff x="1908738" y="1553244"/>
            <a:chExt cx="675000" cy="91875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25711DA-AB2B-EB53-5026-948E192EEF10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8290DD1-3315-5030-9084-984FDCCDE632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DA01E1-BF69-3FDE-8837-F28587557F26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16BA7C-A7BB-1833-5B99-3069E9364979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2DDAC85-CB5A-481B-6962-0767858CE5DC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3" name="Graphic 5" descr="Dataverse Logo">
            <a:extLst>
              <a:ext uri="{FF2B5EF4-FFF2-40B4-BE49-F238E27FC236}">
                <a16:creationId xmlns:a16="http://schemas.microsoft.com/office/drawing/2014/main" id="{89D7AC45-884F-7869-5D25-6C98DC203DBB}"/>
              </a:ext>
            </a:extLst>
          </p:cNvPr>
          <p:cNvGrpSpPr/>
          <p:nvPr/>
        </p:nvGrpSpPr>
        <p:grpSpPr>
          <a:xfrm>
            <a:off x="10531373" y="4915214"/>
            <a:ext cx="840542" cy="674707"/>
            <a:chOff x="6550580" y="1578143"/>
            <a:chExt cx="900375" cy="690384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96681E1-7A23-222E-AFF0-BB070FB96479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3A9290C-6663-C643-03C7-3746E7CFAE52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44EBCC3-0AB9-FDB5-8715-3C6F437FD26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B748A56-28E7-5F51-2BDE-C68C05CCC4FE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643946D-E4F3-B562-3CCB-0DA7747454CE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EF62B3D-E5E8-AE60-0BFA-85E8210F4870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67"/>
              <a:endParaRPr lang="en-US" sz="1765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264701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Embedding a Power BI report into a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429758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New embedding experience!</a:t>
            </a:r>
            <a:br>
              <a:rPr lang="en-US" sz="2400" dirty="0"/>
            </a:br>
            <a:r>
              <a:rPr lang="en-US" sz="2400" dirty="0"/>
              <a:t>PCF-based control to embed a solution-managed report in a model driven form.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Can enable / disable: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Filter Pane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Tabs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Action Bar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Bookmarks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0CADC2-54C7-DB45-01ED-56348E901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705" y="1315591"/>
            <a:ext cx="7067562" cy="4669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Quick Reports in Dataverse Views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17215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Create a Power BI report from within a Dataverse View.</a:t>
            </a:r>
          </a:p>
          <a:p>
            <a:endParaRPr lang="en-US" sz="2400" dirty="0"/>
          </a:p>
          <a:p>
            <a:r>
              <a:rPr lang="en-US" sz="2400" dirty="0"/>
              <a:t>Report can be customized and saved</a:t>
            </a:r>
          </a:p>
          <a:p>
            <a:endParaRPr lang="en-US" sz="2400" dirty="0"/>
          </a:p>
          <a:p>
            <a:r>
              <a:rPr lang="en-US" sz="2400" dirty="0"/>
              <a:t>Enabled ‘per app’ in Maker Portal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b="1" spc="-49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fontAlgn="auto"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cs typeface="Segoe UI" pitchFamily="34" charset="0"/>
              </a:rPr>
              <a:t>Ship Power BI content in a Power Apps Solutions across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73" b="73"/>
          <a:stretch>
            <a:fillRect/>
          </a:stretch>
        </p:blipFill>
        <p:spPr>
          <a:xfrm>
            <a:off x="586460" y="854150"/>
            <a:ext cx="11020854" cy="6125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4985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lnSpc>
                <a:spcPct val="90000"/>
              </a:lnSpc>
            </a:pPr>
            <a:r>
              <a:rPr lang="en-US" b="1" spc="-49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600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3292926"/>
              </p:ext>
            </p:extLst>
          </p:nvPr>
        </p:nvGraphicFramePr>
        <p:xfrm>
          <a:off x="838200" y="1520118"/>
          <a:ext cx="10515600" cy="518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924" y="590038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102466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3505078"/>
            <a:ext cx="540000" cy="540000"/>
          </a:xfrm>
          <a:prstGeom prst="rect">
            <a:avLst/>
          </a:prstGeom>
        </p:spPr>
      </p:pic>
      <p:grpSp>
        <p:nvGrpSpPr>
          <p:cNvPr id="7" name="Graphic 8">
            <a:extLst>
              <a:ext uri="{FF2B5EF4-FFF2-40B4-BE49-F238E27FC236}">
                <a16:creationId xmlns:a16="http://schemas.microsoft.com/office/drawing/2014/main" id="{A0DC33BA-7F55-FAD5-299B-334DB5290893}"/>
              </a:ext>
            </a:extLst>
          </p:cNvPr>
          <p:cNvGrpSpPr/>
          <p:nvPr/>
        </p:nvGrpSpPr>
        <p:grpSpPr>
          <a:xfrm>
            <a:off x="975778" y="4733929"/>
            <a:ext cx="430291" cy="442070"/>
            <a:chOff x="1908738" y="1553244"/>
            <a:chExt cx="675000" cy="9187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1DE622-DB7D-6E5F-B6FD-26626FB453A6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053C221-CD79-E79B-D0D9-284843ABDAEE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FF445F4-0913-5F08-EF4C-25BE63462B94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304984-1E2B-C6FF-6DD7-7CF46FEF2750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8FD1BA-7DDA-1013-F3DF-8923FB3E3554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05FE9F-5757-0A84-5288-CF198A8052EB}"/>
              </a:ext>
            </a:extLst>
          </p:cNvPr>
          <p:cNvCxnSpPr>
            <a:cxnSpLocks/>
          </p:cNvCxnSpPr>
          <p:nvPr/>
        </p:nvCxnSpPr>
        <p:spPr>
          <a:xfrm>
            <a:off x="3572437" y="2299734"/>
            <a:ext cx="5009659" cy="0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92F5EB9-8228-FA89-757B-26695AD974A6}"/>
              </a:ext>
            </a:extLst>
          </p:cNvPr>
          <p:cNvSpPr txBox="1"/>
          <p:nvPr/>
        </p:nvSpPr>
        <p:spPr>
          <a:xfrm>
            <a:off x="4072859" y="2109365"/>
            <a:ext cx="36955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1) DirectQuery using Dataverse Connector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78429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19" name="Content Placeholder 9">
            <a:extLst>
              <a:ext uri="{FF2B5EF4-FFF2-40B4-BE49-F238E27FC236}">
                <a16:creationId xmlns:a16="http://schemas.microsoft.com/office/drawing/2014/main" id="{55A0A259-E332-9799-0095-C6E6519F38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9679945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86F3C6D7-A510-EFF7-4E86-B41C82C67B91}"/>
              </a:ext>
            </a:extLst>
          </p:cNvPr>
          <p:cNvGrpSpPr/>
          <p:nvPr/>
        </p:nvGrpSpPr>
        <p:grpSpPr>
          <a:xfrm>
            <a:off x="8172168" y="1690688"/>
            <a:ext cx="1082514" cy="1056155"/>
            <a:chOff x="7907761" y="1690688"/>
            <a:chExt cx="1082514" cy="1056155"/>
          </a:xfrm>
        </p:grpSpPr>
        <p:pic>
          <p:nvPicPr>
            <p:cNvPr id="3" name="Picture 2" descr="Chart, bar chart">
              <a:extLst>
                <a:ext uri="{FF2B5EF4-FFF2-40B4-BE49-F238E27FC236}">
                  <a16:creationId xmlns:a16="http://schemas.microsoft.com/office/drawing/2014/main" id="{DD593017-E483-A970-86F1-F158E28CB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4" name="Graphic 148">
              <a:extLst>
                <a:ext uri="{FF2B5EF4-FFF2-40B4-BE49-F238E27FC236}">
                  <a16:creationId xmlns:a16="http://schemas.microsoft.com/office/drawing/2014/main" id="{E838D7F9-E160-DCDB-D700-0DC10035CBC0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29E1D3B5-8CB3-F258-C16E-B1730A75F1EB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D79A63E2-4466-5BAC-4964-B02CACC6667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2D45D41-3E92-F3DF-7B7F-20C1604917BD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9C4B2EE9-9E05-FC5D-995C-5ED2980B69CE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0D7DBA3-050E-1FFB-9616-0068AE065EC6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936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822703-EEF5-45B9-5FC1-C5ED7F8B13A0}"/>
              </a:ext>
            </a:extLst>
          </p:cNvPr>
          <p:cNvCxnSpPr>
            <a:cxnSpLocks/>
          </p:cNvCxnSpPr>
          <p:nvPr/>
        </p:nvCxnSpPr>
        <p:spPr>
          <a:xfrm>
            <a:off x="3569806" y="2299734"/>
            <a:ext cx="5052388" cy="1077423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>
            <a:extLst>
              <a:ext uri="{FF2B5EF4-FFF2-40B4-BE49-F238E27FC236}">
                <a16:creationId xmlns:a16="http://schemas.microsoft.com/office/drawing/2014/main" id="{60BC89E1-37DE-5630-7B10-6E1090A6D24A}"/>
              </a:ext>
            </a:extLst>
          </p:cNvPr>
          <p:cNvSpPr txBox="1"/>
          <p:nvPr/>
        </p:nvSpPr>
        <p:spPr>
          <a:xfrm rot="712821">
            <a:off x="3888213" y="2629348"/>
            <a:ext cx="4080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75798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14AE64B-0E0C-93F3-9982-C55F5861D79F}"/>
              </a:ext>
            </a:extLst>
          </p:cNvPr>
          <p:cNvGrpSpPr/>
          <p:nvPr/>
        </p:nvGrpSpPr>
        <p:grpSpPr>
          <a:xfrm>
            <a:off x="8221701" y="2513211"/>
            <a:ext cx="1054127" cy="1571358"/>
            <a:chOff x="7957294" y="2513210"/>
            <a:chExt cx="1054127" cy="1852997"/>
          </a:xfrm>
        </p:grpSpPr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53A783B-C6C4-0B38-7089-6AC69A348611}"/>
                </a:ext>
              </a:extLst>
            </p:cNvPr>
            <p:cNvCxnSpPr>
              <a:cxnSpLocks/>
              <a:stCxn id="92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7D95D1-F26D-8B3E-9F35-CC4EC2F5B145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92" name="Cylinder 91">
                <a:extLst>
                  <a:ext uri="{FF2B5EF4-FFF2-40B4-BE49-F238E27FC236}">
                    <a16:creationId xmlns:a16="http://schemas.microsoft.com/office/drawing/2014/main" id="{8E7DC757-34FD-7B86-65E0-3D010DECC5D3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5" name="Graphic 148">
                <a:extLst>
                  <a:ext uri="{FF2B5EF4-FFF2-40B4-BE49-F238E27FC236}">
                    <a16:creationId xmlns:a16="http://schemas.microsoft.com/office/drawing/2014/main" id="{69CA4E0B-B596-15AB-57CA-B4392CB486CC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CD25E8A-7A00-2351-5602-5EA3A8ACB55A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D60A9E4-CAE3-45AB-4770-BD755B10467B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A0B9DB1-1A72-A181-4CFB-E446EE793411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0E4A59C4-FA79-A0E2-0A8D-3236C350623C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34C9BD37-8674-0E68-2976-47E8B9FE42C2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671B3D7-9053-8624-99F6-0C526FB22180}"/>
              </a:ext>
            </a:extLst>
          </p:cNvPr>
          <p:cNvGrpSpPr/>
          <p:nvPr/>
        </p:nvGrpSpPr>
        <p:grpSpPr>
          <a:xfrm>
            <a:off x="8172168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C54C57AF-BCF1-1A0D-6DF9-984AFBF5A5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227863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83031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H="1">
            <a:off x="2995389" y="2205471"/>
            <a:ext cx="12430" cy="1486016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840894C-0A30-F167-CF1A-193EEC86C0A2}"/>
              </a:ext>
            </a:extLst>
          </p:cNvPr>
          <p:cNvCxnSpPr>
            <a:cxnSpLocks/>
          </p:cNvCxnSpPr>
          <p:nvPr/>
        </p:nvCxnSpPr>
        <p:spPr>
          <a:xfrm>
            <a:off x="3116444" y="3592344"/>
            <a:ext cx="5300828" cy="3277"/>
          </a:xfrm>
          <a:prstGeom prst="straightConnector1">
            <a:avLst/>
          </a:prstGeom>
          <a:ln w="688975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403A45CD-473B-DD96-8127-41A29F5507B3}"/>
              </a:ext>
            </a:extLst>
          </p:cNvPr>
          <p:cNvSpPr txBox="1"/>
          <p:nvPr/>
        </p:nvSpPr>
        <p:spPr>
          <a:xfrm>
            <a:off x="4127577" y="3429000"/>
            <a:ext cx="3730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2513833" y="3060514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86520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14BE6A9-2D82-0BE6-B36B-D21779834C5F}"/>
              </a:ext>
            </a:extLst>
          </p:cNvPr>
          <p:cNvGrpSpPr/>
          <p:nvPr/>
        </p:nvGrpSpPr>
        <p:grpSpPr>
          <a:xfrm>
            <a:off x="8232423" y="2513211"/>
            <a:ext cx="1054127" cy="1571358"/>
            <a:chOff x="7957294" y="2513210"/>
            <a:chExt cx="1054127" cy="1852997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7EC1A48-9086-ACD0-4D88-B4B42C0B5B7A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ED06EF-1864-4AF9-B1DC-2CD4D31BD9C9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7" name="Cylinder 6">
                <a:extLst>
                  <a:ext uri="{FF2B5EF4-FFF2-40B4-BE49-F238E27FC236}">
                    <a16:creationId xmlns:a16="http://schemas.microsoft.com/office/drawing/2014/main" id="{6F00DAE6-E12B-E16A-C468-CAECB900234A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8" name="Graphic 148">
                <a:extLst>
                  <a:ext uri="{FF2B5EF4-FFF2-40B4-BE49-F238E27FC236}">
                    <a16:creationId xmlns:a16="http://schemas.microsoft.com/office/drawing/2014/main" id="{F4E7474C-C2D6-D10B-2258-B9F2EA8AEE94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" name="Freeform: Shape 8">
                  <a:extLst>
                    <a:ext uri="{FF2B5EF4-FFF2-40B4-BE49-F238E27FC236}">
                      <a16:creationId xmlns:a16="http://schemas.microsoft.com/office/drawing/2014/main" id="{3C165099-0662-6F13-1A83-0E8AEB50CFCC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050032CF-CD21-0237-442C-8DD930C66927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6034A66-D02F-42E8-7CC8-F0E33E39CEAC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EC9D0308-4652-7938-911E-F96CB0B13C34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9" name="Freeform: Shape 18">
                  <a:extLst>
                    <a:ext uri="{FF2B5EF4-FFF2-40B4-BE49-F238E27FC236}">
                      <a16:creationId xmlns:a16="http://schemas.microsoft.com/office/drawing/2014/main" id="{F3B0BC96-5558-9B38-02CA-3CA74DDBF5C6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08C5D6AE-8629-A3D2-5A60-AB8C2F5D9D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900579"/>
              </p:ext>
            </p:extLst>
          </p:nvPr>
        </p:nvGraphicFramePr>
        <p:xfrm>
          <a:off x="1862418" y="4792454"/>
          <a:ext cx="8343899" cy="1662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1CD3C81F-2D29-73B0-D327-ECC58C3B06D1}"/>
              </a:ext>
            </a:extLst>
          </p:cNvPr>
          <p:cNvGrpSpPr/>
          <p:nvPr/>
        </p:nvGrpSpPr>
        <p:grpSpPr>
          <a:xfrm>
            <a:off x="8182890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4117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Tiny Heart Shap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 descr="Dataverse Logo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 descr="Dataverse Logo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Reporting options on Dataverse data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C822703-EEF5-45B9-5FC1-C5ED7F8B13A0}"/>
              </a:ext>
            </a:extLst>
          </p:cNvPr>
          <p:cNvCxnSpPr>
            <a:cxnSpLocks/>
          </p:cNvCxnSpPr>
          <p:nvPr/>
        </p:nvCxnSpPr>
        <p:spPr>
          <a:xfrm>
            <a:off x="3588771" y="2299734"/>
            <a:ext cx="5129335" cy="1052766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66E6798F-F483-CB16-F6F3-BC5ABDBF6419}"/>
              </a:ext>
            </a:extLst>
          </p:cNvPr>
          <p:cNvCxnSpPr>
            <a:cxnSpLocks/>
          </p:cNvCxnSpPr>
          <p:nvPr/>
        </p:nvCxnSpPr>
        <p:spPr>
          <a:xfrm>
            <a:off x="3480429" y="2278912"/>
            <a:ext cx="5050838" cy="47882"/>
          </a:xfrm>
          <a:prstGeom prst="straightConnector1">
            <a:avLst/>
          </a:prstGeom>
          <a:ln w="320675" cap="rnd">
            <a:round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F92F5EB9-8228-FA89-757B-26695AD974A6}"/>
              </a:ext>
            </a:extLst>
          </p:cNvPr>
          <p:cNvSpPr txBox="1"/>
          <p:nvPr/>
        </p:nvSpPr>
        <p:spPr>
          <a:xfrm rot="60000">
            <a:off x="4119418" y="2117839"/>
            <a:ext cx="3855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1) Direct Query using Dataverse Connector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0BC89E1-37DE-5630-7B10-6E1090A6D24A}"/>
              </a:ext>
            </a:extLst>
          </p:cNvPr>
          <p:cNvSpPr txBox="1"/>
          <p:nvPr/>
        </p:nvSpPr>
        <p:spPr>
          <a:xfrm rot="712821">
            <a:off x="4303754" y="2670889"/>
            <a:ext cx="3911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2) Import mode using Dataverse Connector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54560D3E-B0A8-F839-952E-E554FFE0F0CE}"/>
              </a:ext>
            </a:extLst>
          </p:cNvPr>
          <p:cNvCxnSpPr>
            <a:cxnSpLocks/>
          </p:cNvCxnSpPr>
          <p:nvPr/>
        </p:nvCxnSpPr>
        <p:spPr>
          <a:xfrm flipH="1">
            <a:off x="3003632" y="2205471"/>
            <a:ext cx="12430" cy="1486016"/>
          </a:xfrm>
          <a:prstGeom prst="straightConnector1">
            <a:avLst/>
          </a:prstGeom>
          <a:ln w="441325" cap="rnd">
            <a:prstDash val="solid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B153E44-EA6F-8502-5FA3-4F12E95AEC4D}"/>
              </a:ext>
            </a:extLst>
          </p:cNvPr>
          <p:cNvCxnSpPr>
            <a:cxnSpLocks/>
          </p:cNvCxnSpPr>
          <p:nvPr/>
        </p:nvCxnSpPr>
        <p:spPr>
          <a:xfrm>
            <a:off x="3124687" y="3592344"/>
            <a:ext cx="5300828" cy="3277"/>
          </a:xfrm>
          <a:prstGeom prst="straightConnector1">
            <a:avLst/>
          </a:prstGeom>
          <a:ln w="688975" cap="rnd">
            <a:round/>
            <a:headEnd w="med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892CF25-FA0A-2D3F-517C-E5246E671DA4}"/>
              </a:ext>
            </a:extLst>
          </p:cNvPr>
          <p:cNvSpPr txBox="1"/>
          <p:nvPr/>
        </p:nvSpPr>
        <p:spPr>
          <a:xfrm>
            <a:off x="3837384" y="3369359"/>
            <a:ext cx="4232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3) Import from Synapse Analytics SQL</a:t>
            </a:r>
          </a:p>
        </p:txBody>
      </p:sp>
      <p:grpSp>
        <p:nvGrpSpPr>
          <p:cNvPr id="5" name="Graphic 122">
            <a:extLst>
              <a:ext uri="{FF2B5EF4-FFF2-40B4-BE49-F238E27FC236}">
                <a16:creationId xmlns:a16="http://schemas.microsoft.com/office/drawing/2014/main" id="{2DF88078-ED5D-4488-DC8D-01A205FD7908}"/>
              </a:ext>
            </a:extLst>
          </p:cNvPr>
          <p:cNvGrpSpPr/>
          <p:nvPr/>
        </p:nvGrpSpPr>
        <p:grpSpPr>
          <a:xfrm>
            <a:off x="2522076" y="3060514"/>
            <a:ext cx="1238967" cy="1216447"/>
            <a:chOff x="4356524" y="2186718"/>
            <a:chExt cx="439774" cy="505336"/>
          </a:xfrm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4B4F5D45-D302-21A6-44F8-EECD8DCCF824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3987B28-B5D1-26AC-B7DF-881868690D45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007B25-F905-7DA0-99A7-F1054D179B8A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3D808F6-117A-449E-AB41-57D09317A48A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1D0784C-586C-3B65-A95C-C830309D5127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FC4B9E7-4F11-78E6-DFD5-2098D089889E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3F442F-6E22-E43B-4FB8-CF009939ED28}"/>
              </a:ext>
            </a:extLst>
          </p:cNvPr>
          <p:cNvGrpSpPr/>
          <p:nvPr/>
        </p:nvGrpSpPr>
        <p:grpSpPr>
          <a:xfrm>
            <a:off x="8240666" y="2513211"/>
            <a:ext cx="1054127" cy="1571358"/>
            <a:chOff x="7957294" y="2513210"/>
            <a:chExt cx="1054127" cy="1852997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7FED7CE-801E-6ADA-D545-566CB635B0C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8434734" y="2513210"/>
              <a:ext cx="0" cy="839290"/>
            </a:xfrm>
            <a:prstGeom prst="straightConnector1">
              <a:avLst/>
            </a:prstGeom>
            <a:ln w="781050" cmpd="tri">
              <a:solidFill>
                <a:schemeClr val="accent4"/>
              </a:solidFill>
              <a:prstDash val="soli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6C67FB4-8D27-2C85-7C4A-CA5F0D22A288}"/>
                </a:ext>
              </a:extLst>
            </p:cNvPr>
            <p:cNvGrpSpPr/>
            <p:nvPr/>
          </p:nvGrpSpPr>
          <p:grpSpPr>
            <a:xfrm>
              <a:off x="7957294" y="3113780"/>
              <a:ext cx="1054127" cy="1252427"/>
              <a:chOff x="7957294" y="3113780"/>
              <a:chExt cx="1054127" cy="1252427"/>
            </a:xfrm>
          </p:grpSpPr>
          <p:sp>
            <p:nvSpPr>
              <p:cNvPr id="21" name="Cylinder 20">
                <a:extLst>
                  <a:ext uri="{FF2B5EF4-FFF2-40B4-BE49-F238E27FC236}">
                    <a16:creationId xmlns:a16="http://schemas.microsoft.com/office/drawing/2014/main" id="{1839C611-5E44-6F90-6EEB-5915DA9F4DDB}"/>
                  </a:ext>
                </a:extLst>
              </p:cNvPr>
              <p:cNvSpPr/>
              <p:nvPr/>
            </p:nvSpPr>
            <p:spPr>
              <a:xfrm>
                <a:off x="7957294" y="3113780"/>
                <a:ext cx="954879" cy="1179204"/>
              </a:xfrm>
              <a:prstGeom prst="can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aphic 148">
                <a:extLst>
                  <a:ext uri="{FF2B5EF4-FFF2-40B4-BE49-F238E27FC236}">
                    <a16:creationId xmlns:a16="http://schemas.microsoft.com/office/drawing/2014/main" id="{D4674C14-CCC2-5ACE-71BD-CB3673F4A1C0}"/>
                  </a:ext>
                </a:extLst>
              </p:cNvPr>
              <p:cNvGrpSpPr/>
              <p:nvPr/>
            </p:nvGrpSpPr>
            <p:grpSpPr>
              <a:xfrm>
                <a:off x="8630774" y="3796925"/>
                <a:ext cx="380647" cy="569282"/>
                <a:chOff x="9459947" y="2751678"/>
                <a:chExt cx="563503" cy="766990"/>
              </a:xfrm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06C94C8B-8674-4B2B-59B0-3BE213307E14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2638FAC3-C3E0-96D3-EE34-EECFDAA75C1A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ED259F4C-7ABB-62CA-E6BC-F53C98D8A80C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61584502-2B1B-4EC2-0892-1F0BB577A4E6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4AE87096-4A3B-A97D-7E7C-E69D85240515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7C8313-6C4E-8905-3D4C-3A431A69CF95}"/>
              </a:ext>
            </a:extLst>
          </p:cNvPr>
          <p:cNvGrpSpPr/>
          <p:nvPr/>
        </p:nvGrpSpPr>
        <p:grpSpPr>
          <a:xfrm>
            <a:off x="8191133" y="1690688"/>
            <a:ext cx="1082514" cy="1056155"/>
            <a:chOff x="7907761" y="1690688"/>
            <a:chExt cx="1082514" cy="1056155"/>
          </a:xfrm>
        </p:grpSpPr>
        <p:pic>
          <p:nvPicPr>
            <p:cNvPr id="94" name="Picture 93" descr="Chart, bar chart">
              <a:extLst>
                <a:ext uri="{FF2B5EF4-FFF2-40B4-BE49-F238E27FC236}">
                  <a16:creationId xmlns:a16="http://schemas.microsoft.com/office/drawing/2014/main" id="{9A0D47A3-B2EA-22F1-30E4-69B64FD133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0180" b="91081" l="18993" r="35235">
                          <a14:foregroundMark x1="23154" y1="55405" x2="21745" y2="86126"/>
                          <a14:foregroundMark x1="21745" y1="86126" x2="21812" y2="86577"/>
                          <a14:foregroundMark x1="25973" y1="90360" x2="25973" y2="91171"/>
                          <a14:foregroundMark x1="25705" y1="40180" x2="25705" y2="40180"/>
                        </a14:backgroundRemoval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2"/>
                </a:ext>
              </a:extLst>
            </a:blip>
            <a:srcRect l="17057" t="35039" r="62668" b="7585"/>
            <a:stretch/>
          </p:blipFill>
          <p:spPr>
            <a:xfrm flipH="1">
              <a:off x="7907761" y="1690688"/>
              <a:ext cx="1018779" cy="970702"/>
            </a:xfrm>
            <a:custGeom>
              <a:avLst/>
              <a:gdLst>
                <a:gd name="connsiteX0" fmla="*/ 0 w 1018779"/>
                <a:gd name="connsiteY0" fmla="*/ 0 h 970702"/>
                <a:gd name="connsiteX1" fmla="*/ 529765 w 1018779"/>
                <a:gd name="connsiteY1" fmla="*/ 0 h 970702"/>
                <a:gd name="connsiteX2" fmla="*/ 1018779 w 1018779"/>
                <a:gd name="connsiteY2" fmla="*/ 0 h 970702"/>
                <a:gd name="connsiteX3" fmla="*/ 1018779 w 1018779"/>
                <a:gd name="connsiteY3" fmla="*/ 456230 h 970702"/>
                <a:gd name="connsiteX4" fmla="*/ 1018779 w 1018779"/>
                <a:gd name="connsiteY4" fmla="*/ 970702 h 970702"/>
                <a:gd name="connsiteX5" fmla="*/ 529765 w 1018779"/>
                <a:gd name="connsiteY5" fmla="*/ 970702 h 970702"/>
                <a:gd name="connsiteX6" fmla="*/ 0 w 1018779"/>
                <a:gd name="connsiteY6" fmla="*/ 970702 h 970702"/>
                <a:gd name="connsiteX7" fmla="*/ 0 w 1018779"/>
                <a:gd name="connsiteY7" fmla="*/ 495058 h 970702"/>
                <a:gd name="connsiteX8" fmla="*/ 0 w 1018779"/>
                <a:gd name="connsiteY8" fmla="*/ 0 h 97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79" h="970702" fill="none" extrusionOk="0">
                  <a:moveTo>
                    <a:pt x="0" y="0"/>
                  </a:moveTo>
                  <a:cubicBezTo>
                    <a:pt x="156876" y="-6344"/>
                    <a:pt x="414672" y="-22586"/>
                    <a:pt x="529765" y="0"/>
                  </a:cubicBezTo>
                  <a:cubicBezTo>
                    <a:pt x="644859" y="22586"/>
                    <a:pt x="849076" y="15594"/>
                    <a:pt x="1018779" y="0"/>
                  </a:cubicBezTo>
                  <a:cubicBezTo>
                    <a:pt x="1036760" y="185514"/>
                    <a:pt x="1001665" y="295980"/>
                    <a:pt x="1018779" y="456230"/>
                  </a:cubicBezTo>
                  <a:cubicBezTo>
                    <a:pt x="1035894" y="616480"/>
                    <a:pt x="1018878" y="762097"/>
                    <a:pt x="1018779" y="970702"/>
                  </a:cubicBezTo>
                  <a:cubicBezTo>
                    <a:pt x="846727" y="989428"/>
                    <a:pt x="721311" y="960662"/>
                    <a:pt x="529765" y="970702"/>
                  </a:cubicBezTo>
                  <a:cubicBezTo>
                    <a:pt x="338219" y="980742"/>
                    <a:pt x="174156" y="950782"/>
                    <a:pt x="0" y="970702"/>
                  </a:cubicBezTo>
                  <a:cubicBezTo>
                    <a:pt x="7603" y="823494"/>
                    <a:pt x="-21538" y="627940"/>
                    <a:pt x="0" y="495058"/>
                  </a:cubicBezTo>
                  <a:cubicBezTo>
                    <a:pt x="21538" y="362176"/>
                    <a:pt x="-23537" y="99379"/>
                    <a:pt x="0" y="0"/>
                  </a:cubicBezTo>
                  <a:close/>
                </a:path>
                <a:path w="1018779" h="970702" stroke="0" extrusionOk="0">
                  <a:moveTo>
                    <a:pt x="0" y="0"/>
                  </a:moveTo>
                  <a:cubicBezTo>
                    <a:pt x="184596" y="8222"/>
                    <a:pt x="271763" y="11622"/>
                    <a:pt x="499202" y="0"/>
                  </a:cubicBezTo>
                  <a:cubicBezTo>
                    <a:pt x="726641" y="-11622"/>
                    <a:pt x="903764" y="-7049"/>
                    <a:pt x="1018779" y="0"/>
                  </a:cubicBezTo>
                  <a:cubicBezTo>
                    <a:pt x="1032033" y="156859"/>
                    <a:pt x="1013629" y="378387"/>
                    <a:pt x="1018779" y="504765"/>
                  </a:cubicBezTo>
                  <a:cubicBezTo>
                    <a:pt x="1023929" y="631144"/>
                    <a:pt x="998460" y="863425"/>
                    <a:pt x="1018779" y="970702"/>
                  </a:cubicBezTo>
                  <a:cubicBezTo>
                    <a:pt x="775174" y="975450"/>
                    <a:pt x="721347" y="958917"/>
                    <a:pt x="529765" y="970702"/>
                  </a:cubicBezTo>
                  <a:cubicBezTo>
                    <a:pt x="338183" y="982487"/>
                    <a:pt x="177918" y="985222"/>
                    <a:pt x="0" y="970702"/>
                  </a:cubicBezTo>
                  <a:cubicBezTo>
                    <a:pt x="-1248" y="781322"/>
                    <a:pt x="-15763" y="681532"/>
                    <a:pt x="0" y="504765"/>
                  </a:cubicBezTo>
                  <a:cubicBezTo>
                    <a:pt x="15763" y="327998"/>
                    <a:pt x="-18435" y="213149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>
              <a:solidFill>
                <a:schemeClr val="accent4">
                  <a:shade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</p:pic>
        <p:grpSp>
          <p:nvGrpSpPr>
            <p:cNvPr id="10" name="Graphic 148">
              <a:extLst>
                <a:ext uri="{FF2B5EF4-FFF2-40B4-BE49-F238E27FC236}">
                  <a16:creationId xmlns:a16="http://schemas.microsoft.com/office/drawing/2014/main" id="{3E379981-5ACF-B3C4-A551-61C15A422231}"/>
                </a:ext>
              </a:extLst>
            </p:cNvPr>
            <p:cNvGrpSpPr/>
            <p:nvPr/>
          </p:nvGrpSpPr>
          <p:grpSpPr>
            <a:xfrm>
              <a:off x="8609628" y="2177561"/>
              <a:ext cx="380647" cy="569282"/>
              <a:chOff x="9459947" y="2751678"/>
              <a:chExt cx="563503" cy="766990"/>
            </a:xfrm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8AB458A-0AB6-ACE6-D0CA-A620ED197FF4}"/>
                  </a:ext>
                </a:extLst>
              </p:cNvPr>
              <p:cNvSpPr/>
              <p:nvPr/>
            </p:nvSpPr>
            <p:spPr>
              <a:xfrm>
                <a:off x="9773004" y="2751678"/>
                <a:ext cx="250446" cy="751338"/>
              </a:xfrm>
              <a:custGeom>
                <a:avLst/>
                <a:gdLst>
                  <a:gd name="connsiteX0" fmla="*/ 250446 w 250446"/>
                  <a:gd name="connsiteY0" fmla="*/ 0 h 751338"/>
                  <a:gd name="connsiteX1" fmla="*/ 250446 w 250446"/>
                  <a:gd name="connsiteY1" fmla="*/ 751338 h 751338"/>
                  <a:gd name="connsiteX2" fmla="*/ 0 w 250446"/>
                  <a:gd name="connsiteY2" fmla="*/ 751338 h 751338"/>
                  <a:gd name="connsiteX3" fmla="*/ 0 w 250446"/>
                  <a:gd name="connsiteY3" fmla="*/ 0 h 751338"/>
                  <a:gd name="connsiteX4" fmla="*/ 250446 w 250446"/>
                  <a:gd name="connsiteY4" fmla="*/ 0 h 751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446" h="751338">
                    <a:moveTo>
                      <a:pt x="250446" y="0"/>
                    </a:moveTo>
                    <a:lnTo>
                      <a:pt x="250446" y="751338"/>
                    </a:lnTo>
                    <a:lnTo>
                      <a:pt x="0" y="751338"/>
                    </a:lnTo>
                    <a:lnTo>
                      <a:pt x="0" y="0"/>
                    </a:lnTo>
                    <a:lnTo>
                      <a:pt x="250446" y="0"/>
                    </a:lnTo>
                    <a:close/>
                  </a:path>
                </a:pathLst>
              </a:custGeom>
              <a:solidFill>
                <a:srgbClr val="E6AD10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9778898-CF47-4A59-4447-5553CC3A67F1}"/>
                  </a:ext>
                </a:extLst>
              </p:cNvPr>
              <p:cNvSpPr/>
              <p:nvPr/>
            </p:nvSpPr>
            <p:spPr>
              <a:xfrm>
                <a:off x="9616476" y="2942643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6CEB787-E41E-C31A-B4EA-D2113E48037E}"/>
                  </a:ext>
                </a:extLst>
              </p:cNvPr>
              <p:cNvSpPr/>
              <p:nvPr/>
            </p:nvSpPr>
            <p:spPr>
              <a:xfrm>
                <a:off x="9616476" y="2955165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000000">
                  <a:alpha val="18000"/>
                </a:srgb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BE5CFBCC-9A09-B3B2-4F99-174AF0909437}"/>
                  </a:ext>
                </a:extLst>
              </p:cNvPr>
              <p:cNvSpPr/>
              <p:nvPr/>
            </p:nvSpPr>
            <p:spPr>
              <a:xfrm>
                <a:off x="9616476" y="2939512"/>
                <a:ext cx="250446" cy="563503"/>
              </a:xfrm>
              <a:custGeom>
                <a:avLst/>
                <a:gdLst>
                  <a:gd name="connsiteX0" fmla="*/ 250446 w 250446"/>
                  <a:gd name="connsiteY0" fmla="*/ 31306 h 563503"/>
                  <a:gd name="connsiteX1" fmla="*/ 250446 w 250446"/>
                  <a:gd name="connsiteY1" fmla="*/ 563504 h 563503"/>
                  <a:gd name="connsiteX2" fmla="*/ 0 w 250446"/>
                  <a:gd name="connsiteY2" fmla="*/ 563504 h 563503"/>
                  <a:gd name="connsiteX3" fmla="*/ 0 w 250446"/>
                  <a:gd name="connsiteY3" fmla="*/ 0 h 563503"/>
                  <a:gd name="connsiteX4" fmla="*/ 219140 w 250446"/>
                  <a:gd name="connsiteY4" fmla="*/ 0 h 563503"/>
                  <a:gd name="connsiteX5" fmla="*/ 250446 w 250446"/>
                  <a:gd name="connsiteY5" fmla="*/ 31306 h 563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563503">
                    <a:moveTo>
                      <a:pt x="250446" y="31306"/>
                    </a:moveTo>
                    <a:lnTo>
                      <a:pt x="250446" y="563504"/>
                    </a:lnTo>
                    <a:lnTo>
                      <a:pt x="0" y="563504"/>
                    </a:lnTo>
                    <a:lnTo>
                      <a:pt x="0" y="0"/>
                    </a:lnTo>
                    <a:lnTo>
                      <a:pt x="219140" y="0"/>
                    </a:lnTo>
                    <a:cubicBezTo>
                      <a:pt x="236430" y="0"/>
                      <a:pt x="250446" y="14016"/>
                      <a:pt x="250446" y="31306"/>
                    </a:cubicBezTo>
                    <a:close/>
                  </a:path>
                </a:pathLst>
              </a:custGeom>
              <a:solidFill>
                <a:srgbClr val="F6D751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2D18703-F746-5A29-5A49-A794188108CA}"/>
                  </a:ext>
                </a:extLst>
              </p:cNvPr>
              <p:cNvSpPr/>
              <p:nvPr/>
            </p:nvSpPr>
            <p:spPr>
              <a:xfrm>
                <a:off x="9459947" y="3127347"/>
                <a:ext cx="250446" cy="375669"/>
              </a:xfrm>
              <a:custGeom>
                <a:avLst/>
                <a:gdLst>
                  <a:gd name="connsiteX0" fmla="*/ 0 w 250446"/>
                  <a:gd name="connsiteY0" fmla="*/ 0 h 375669"/>
                  <a:gd name="connsiteX1" fmla="*/ 0 w 250446"/>
                  <a:gd name="connsiteY1" fmla="*/ 375669 h 375669"/>
                  <a:gd name="connsiteX2" fmla="*/ 250446 w 250446"/>
                  <a:gd name="connsiteY2" fmla="*/ 375669 h 375669"/>
                  <a:gd name="connsiteX3" fmla="*/ 250446 w 250446"/>
                  <a:gd name="connsiteY3" fmla="*/ 31306 h 375669"/>
                  <a:gd name="connsiteX4" fmla="*/ 219140 w 250446"/>
                  <a:gd name="connsiteY4" fmla="*/ 0 h 375669"/>
                  <a:gd name="connsiteX5" fmla="*/ 0 w 250446"/>
                  <a:gd name="connsiteY5" fmla="*/ 0 h 37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0446" h="375669">
                    <a:moveTo>
                      <a:pt x="0" y="0"/>
                    </a:moveTo>
                    <a:lnTo>
                      <a:pt x="0" y="375669"/>
                    </a:lnTo>
                    <a:lnTo>
                      <a:pt x="250446" y="375669"/>
                    </a:lnTo>
                    <a:lnTo>
                      <a:pt x="250446" y="31306"/>
                    </a:lnTo>
                    <a:cubicBezTo>
                      <a:pt x="250446" y="14016"/>
                      <a:pt x="236430" y="0"/>
                      <a:pt x="2191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9E589"/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2494763" y="1715312"/>
            <a:ext cx="1334014" cy="1068600"/>
            <a:chOff x="1534629" y="2953882"/>
            <a:chExt cx="736133" cy="564832"/>
          </a:xfrm>
          <a:effectLst>
            <a:glow rad="63500">
              <a:schemeClr val="accent6">
                <a:satMod val="175000"/>
                <a:alpha val="40000"/>
              </a:schemeClr>
            </a:glow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225"/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29" name="Content Placeholder 9">
            <a:extLst>
              <a:ext uri="{FF2B5EF4-FFF2-40B4-BE49-F238E27FC236}">
                <a16:creationId xmlns:a16="http://schemas.microsoft.com/office/drawing/2014/main" id="{839B652C-4CB4-A410-1A51-CDA48ABE35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8835271"/>
              </p:ext>
            </p:extLst>
          </p:nvPr>
        </p:nvGraphicFramePr>
        <p:xfrm>
          <a:off x="838200" y="4514011"/>
          <a:ext cx="10515600" cy="2037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2572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A881CD36-1D85-4CB3-9474-EB1E34700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graphicEl>
                                              <a:dgm id="{A881CD36-1D85-4CB3-9474-EB1E34700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C8B45F4-0ED7-4F35-A64A-C5A32AC65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>
                                            <p:graphicEl>
                                              <a:dgm id="{8C8B45F4-0ED7-4F35-A64A-C5A32AC65B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F619012-9C46-4D2F-B968-21EC0B8D87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graphicEl>
                                              <a:dgm id="{6F619012-9C46-4D2F-B968-21EC0B8D87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B36357D7-D7E6-4AE8-8154-747BCFF20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>
                                            <p:graphicEl>
                                              <a:dgm id="{B36357D7-D7E6-4AE8-8154-747BCFF206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6E1024CD-4B72-46B2-B23A-04CBC7985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graphicEl>
                                              <a:dgm id="{6E1024CD-4B72-46B2-B23A-04CBC7985B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graphicEl>
                                              <a:dgm id="{82414EED-6585-4458-9B2A-2A52ACE23B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>
                                            <p:graphicEl>
                                              <a:dgm id="{82414EED-6585-4458-9B2A-2A52ACE23B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0"/>
      <p:bldP spid="154" grpId="0"/>
      <p:bldP spid="4" grpId="0"/>
      <p:bldGraphic spid="29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5400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17492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8163" y="1844314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95825" y="265214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806951" y="5135490"/>
            <a:ext cx="5976509" cy="98488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0627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308185" y="1106511"/>
            <a:ext cx="6114480" cy="830997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Add the hint "[</a:t>
            </a:r>
            <a:r>
              <a:rPr lang="en-US" dirty="0" err="1">
                <a:solidFill>
                  <a:schemeClr val="accent4"/>
                </a:solidFill>
              </a:rPr>
              <a:t>CreateNavigationProperties</a:t>
            </a:r>
            <a:r>
              <a:rPr lang="en-US" dirty="0">
                <a:solidFill>
                  <a:schemeClr val="accent4"/>
                </a:solidFill>
              </a:rPr>
              <a:t>=false]" to ignore the table's relationship metadata from Dataverse.</a:t>
            </a:r>
          </a:p>
          <a:p>
            <a:r>
              <a:rPr lang="en-US" dirty="0">
                <a:solidFill>
                  <a:schemeClr val="accent4"/>
                </a:solidFill>
              </a:rPr>
              <a:t>This can dramatically speed up report load times in the editor.</a:t>
            </a: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76265" y="3478391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D65D22-0D6C-8417-1BAE-F218E4F0494D}"/>
              </a:ext>
            </a:extLst>
          </p:cNvPr>
          <p:cNvSpPr txBox="1"/>
          <p:nvPr/>
        </p:nvSpPr>
        <p:spPr>
          <a:xfrm flipH="1">
            <a:off x="5308185" y="3969117"/>
            <a:ext cx="671519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 against Dataverse,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 to allow Power Query to off-load more of the processing and filtering work to Dataverse and improve refresh times.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8E9DF-2257-458C-B91A-AE869313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85" y="1996520"/>
            <a:ext cx="6529669" cy="1313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10EFA-6A4E-7B84-E638-3B25C9EE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85" y="4847559"/>
            <a:ext cx="6193318" cy="1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547780" y="1045273"/>
            <a:ext cx="4760540" cy="47605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454884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Large Heart Shap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8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556668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 descr="Dataverse Logo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868910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 descr="Dataverse Logo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3297090" y="2399002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013" y="2050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9643" y="4000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203722" y="3321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820649" y="3147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203722" y="4886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0120" y="3660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98085" y="4947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94305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3662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362265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sz="2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716" y="1747838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426579" y="4991197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122415" y="5539837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69740" y="3322975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69740" y="4509464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97910" y="4764549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279137" cy="984885"/>
          </a:xfrm>
        </p:spPr>
        <p:txBody>
          <a:bodyPr>
            <a:normAutofit/>
          </a:bodyPr>
          <a:lstStyle/>
          <a:p>
            <a:r>
              <a:rPr lang="en-US" sz="28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251215" y="6319837"/>
            <a:ext cx="649223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>
                <a:solidFill>
                  <a:schemeClr val="accent4"/>
                </a:solidFill>
              </a:rPr>
            </a:b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52867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36" y="2979873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No alt text provided for this image">
            <a:extLst>
              <a:ext uri="{FF2B5EF4-FFF2-40B4-BE49-F238E27FC236}">
                <a16:creationId xmlns:a16="http://schemas.microsoft.com/office/drawing/2014/main" id="{5FF07DA0-891A-328D-1672-DB6DEC6C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37" y="614687"/>
            <a:ext cx="4050417" cy="14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0E76F-8375-61B1-EF3C-F1C47A9161CA}"/>
              </a:ext>
            </a:extLst>
          </p:cNvPr>
          <p:cNvSpPr txBox="1"/>
          <p:nvPr/>
        </p:nvSpPr>
        <p:spPr>
          <a:xfrm flipH="1">
            <a:off x="5808656" y="2150082"/>
            <a:ext cx="60736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hint.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2D6294B-4548-08F3-D53F-833F7A6A231A}"/>
              </a:ext>
            </a:extLst>
          </p:cNvPr>
          <p:cNvSpPr txBox="1">
            <a:spLocks/>
          </p:cNvSpPr>
          <p:nvPr/>
        </p:nvSpPr>
        <p:spPr>
          <a:xfrm>
            <a:off x="702277" y="1747837"/>
            <a:ext cx="4411662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r>
              <a:rPr lang="en-US" sz="26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10000"/>
              </a:lnSpc>
            </a:pPr>
            <a:r>
              <a:rPr lang="en-US" sz="22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6068846" cy="984885"/>
          </a:xfrm>
        </p:spPr>
        <p:txBody>
          <a:bodyPr/>
          <a:lstStyle/>
          <a:p>
            <a:r>
              <a:rPr lang="en-US" sz="32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DirectQuery Best Practices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4088" y="1747837"/>
            <a:ext cx="4411662" cy="4572000"/>
          </a:xfrm>
        </p:spPr>
        <p:txBody>
          <a:bodyPr>
            <a:normAutofit fontScale="32500" lnSpcReduction="20000"/>
          </a:bodyPr>
          <a:lstStyle/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30000"/>
              </a:lnSpc>
            </a:pPr>
            <a:r>
              <a:rPr lang="en-US" sz="55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10000"/>
              </a:lnSpc>
            </a:pPr>
            <a:r>
              <a:rPr lang="en-US" sz="8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52116" y="2068969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8958924" y="1894906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892725" y="4146495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64348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2453C-E1FF-455F-89B9-0581A159A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Synapse Link - Power Apps | Microsoft Docs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50" y="768350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3719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79945" y="2111244"/>
            <a:ext cx="2609935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79945" y="4109456"/>
            <a:ext cx="2638413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167507" y="2711956"/>
            <a:ext cx="2918882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558209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8947257" y="3104499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741710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1336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4363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03171" y="3604438"/>
            <a:ext cx="2638413" cy="104132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4994008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863644" y="3233973"/>
            <a:ext cx="1960633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0363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137081" y="2772475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1551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174966" y="2111243"/>
            <a:ext cx="2638412" cy="1625495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179944" y="4109456"/>
            <a:ext cx="2633433" cy="1060992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161992" y="2711956"/>
            <a:ext cx="2924396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870875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967843" y="3144221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05437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7903936" y="3274701"/>
            <a:ext cx="1064030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157667" y="2812197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1667" y="2624137"/>
            <a:ext cx="3932238" cy="1600200"/>
          </a:xfrm>
        </p:spPr>
        <p:txBody>
          <a:bodyPr anchor="b">
            <a:normAutofit fontScale="90000"/>
          </a:bodyPr>
          <a:lstStyle/>
          <a:p>
            <a:pPr algn="r"/>
            <a:r>
              <a:rPr lang="en-US" sz="7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Let’s talk Value: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6177913"/>
              </p:ext>
            </p:extLst>
          </p:nvPr>
        </p:nvGraphicFramePr>
        <p:xfrm>
          <a:off x="4588934" y="987424"/>
          <a:ext cx="7018866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E56493C-E76A-1D49-C8B6-0AE7AF7F17F2}"/>
              </a:ext>
            </a:extLst>
          </p:cNvPr>
          <p:cNvSpPr txBox="1"/>
          <p:nvPr/>
        </p:nvSpPr>
        <p:spPr>
          <a:xfrm>
            <a:off x="410633" y="1092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Apps </a:t>
            </a:r>
            <a:br>
              <a:rPr lang="en-US" sz="2400" dirty="0"/>
            </a:br>
            <a:r>
              <a:rPr lang="en-US" sz="2400" dirty="0"/>
              <a:t>Administration Page</a:t>
            </a:r>
          </a:p>
          <a:p>
            <a:r>
              <a:rPr lang="en-US" sz="20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Storage account and Synapse workspace:</a:t>
            </a:r>
          </a:p>
          <a:p>
            <a:r>
              <a:rPr lang="en-US" sz="2400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7874721" cy="1023063"/>
          </a:xfrm>
        </p:spPr>
        <p:txBody>
          <a:bodyPr>
            <a:noAutofit/>
          </a:bodyPr>
          <a:lstStyle/>
          <a:p>
            <a:r>
              <a:rPr lang="en-US" sz="44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37816"/>
          </a:xfrm>
        </p:spPr>
        <p:txBody>
          <a:bodyPr/>
          <a:lstStyle/>
          <a:p>
            <a:r>
              <a:rPr lang="en-US" dirty="0"/>
              <a:t>The Serverless SQL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Power BI directly to it, creating a 2</a:t>
            </a:r>
            <a:r>
              <a:rPr lang="en-US" baseline="30000" dirty="0"/>
              <a:t>nd</a:t>
            </a:r>
            <a:r>
              <a:rPr lang="en-US" dirty="0"/>
              <a:t> Serverless SQL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5271" y="4350871"/>
            <a:ext cx="11534588" cy="1996141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108141" y="2832847"/>
            <a:ext cx="71718" cy="232815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b="0" i="0" dirty="0">
                <a:effectLst/>
              </a:rPr>
              <a:t>Documentation is here: </a:t>
            </a:r>
            <a:r>
              <a:rPr lang="en-US" sz="2400" dirty="0">
                <a:hlinkClick r:id="rId2"/>
              </a:rPr>
              <a:t>Access Dataverse choice labels directly from Azure Synapse Link for Dataverse - Power Apps</a:t>
            </a:r>
            <a:endParaRPr lang="en-US" sz="1800" dirty="0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67" y="759147"/>
            <a:ext cx="7349511" cy="533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Create views for use as your report source.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06D6D9-E23F-4C15-77A6-3DBEFE962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3352" y="318188"/>
            <a:ext cx="7187142" cy="298206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400" dirty="0"/>
              <a:t>Remove unneeded records and columns.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Use the metadata views to resolve the choice labels and make it easier for your builders.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398F6-3BE2-F1A0-94AA-44523E595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352" y="3557753"/>
            <a:ext cx="7187142" cy="30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Completion of Basic Connectivity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Serverless SQL</a:t>
            </a: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Azure Synapse Link for Dataverse 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EA62-C87D-0DDD-B8FC-F241F7A9E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Dataverse + Power BI</a:t>
            </a:r>
            <a:br>
              <a:rPr lang="en-US" sz="4000" dirty="0"/>
            </a:br>
            <a:r>
              <a:rPr lang="en-US" sz="1400" dirty="0"/>
              <a:t>Create real-time and contextualized analytics and reports in your apps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AAFDD030-237A-F893-7A87-A9760FFB9D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0384924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3D2F48CA-BEB3-491E-A067-4FBF3F78FE76}">
                    <psuz:zmPr id="{620A4197-42F4-436A-90C7-107FB76526D8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7F3F45DE-A302-4889-8ABE-AEF269A08FDC}">
                    <psuz:zmPr id="{3EE27532-86D2-4232-A390-2592603C6CBF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B06723B-EE1C-4F38-8C1D-D6CDF774A6F9}">
                    <psuz:zmPr id="{AF12A528-6FF5-4354-935F-8805A65BF564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953441" y="342010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C42D230E-8CF0-49A9-97D8-447504B614C8}">
                    <psuz:zmPr id="{4C0F230A-A14B-4FF1-AE5A-E8F744B8278B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07479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D578AF3-496E-4792-A998-9396B21A18DB}">
                    <psuz:zmPr id="{F6512E5B-AA59-4A98-A490-0563279D0098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680460" y="2234819"/>
                          <a:ext cx="3154680" cy="177450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AAFDD030-237A-F893-7A87-A9760FFB9D8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3" name="Picture 3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45679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Picture 4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18660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6" name="Pictur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791641" y="2167635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45679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518660" y="4060444"/>
                  <a:ext cx="3154680" cy="1774508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09135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Q: Which connection is ‘right’ for my use case? </a:t>
            </a:r>
            <a:b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36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483673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37" y="1516596"/>
            <a:ext cx="11995598" cy="29933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defTabSz="914400"/>
            <a:r>
              <a:rPr lang="en-US" sz="9600" b="1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  <a:t>Thank you!</a:t>
            </a:r>
            <a:br>
              <a:rPr lang="en-US" sz="9600" b="1" spc="-48" dirty="0"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</a:rPr>
            </a:b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6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https://aka.ms/D365PBI</a:t>
            </a: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https://github.com/mscottsewell/PowerBI-Dataverse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 </a:t>
            </a:r>
            <a:endParaRPr lang="en-US" sz="4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10312044" cy="3268520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457112" lvl="1" algn="r" defTabSz="914225" rtl="0">
              <a:lnSpc>
                <a:spcPct val="90000"/>
              </a:lnSpc>
              <a:spcBef>
                <a:spcPct val="0"/>
              </a:spcBef>
            </a:pPr>
            <a: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BI integration in </a:t>
            </a:r>
            <a:b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</a:br>
            <a:r>
              <a:rPr lang="en-US" sz="5400" b="1" kern="1200" spc="-48" dirty="0">
                <a:ln w="3175">
                  <a:noFill/>
                </a:ln>
                <a:gradFill flip="none" rotWithShape="1">
                  <a:gsLst>
                    <a:gs pos="0">
                      <a:srgbClr val="FFC000">
                        <a:lumMod val="26000"/>
                      </a:srgbClr>
                    </a:gs>
                    <a:gs pos="100000">
                      <a:srgbClr val="FFC000">
                        <a:lumMod val="94000"/>
                        <a:lumOff val="6000"/>
                      </a:srgbClr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advanced insights.</a:t>
            </a:r>
          </a:p>
          <a:p>
            <a:endParaRPr lang="en-US" dirty="0"/>
          </a:p>
          <a:p>
            <a:r>
              <a:rPr lang="en-US" dirty="0"/>
              <a:t>Act on the insights in the report as you navigate to drive results.</a:t>
            </a:r>
          </a:p>
        </p:txBody>
      </p:sp>
      <p:pic>
        <p:nvPicPr>
          <p:cNvPr id="5" name="Picture 4" descr="Power BI Report Shown in a Dashboard">
            <a:extLst>
              <a:ext uri="{FF2B5EF4-FFF2-40B4-BE49-F238E27FC236}">
                <a16:creationId xmlns:a16="http://schemas.microsoft.com/office/drawing/2014/main" id="{8C4AC1AE-6DF1-C218-E129-6BE3B52C8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30" y="1432715"/>
            <a:ext cx="7056672" cy="46620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7" descr="Power BI Report in a Form&#10;">
            <a:extLst>
              <a:ext uri="{FF2B5EF4-FFF2-40B4-BE49-F238E27FC236}">
                <a16:creationId xmlns:a16="http://schemas.microsoft.com/office/drawing/2014/main" id="{2A61BD89-8FEF-DBAB-F849-4AF00EA2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64" y="1537426"/>
            <a:ext cx="6852279" cy="4697911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Autofit/>
          </a:bodyPr>
          <a:lstStyle/>
          <a:p>
            <a:r>
              <a:rPr lang="en-US" sz="4000" spc="-49" dirty="0">
                <a:ln w="3175">
                  <a:noFill/>
                </a:ln>
                <a:gradFill flip="none" rotWithShape="1">
                  <a:gsLst>
                    <a:gs pos="0">
                      <a:srgbClr val="50E6FF"/>
                    </a:gs>
                    <a:gs pos="100000">
                      <a:srgbClr val="0078D4"/>
                    </a:gs>
                  </a:gsLst>
                  <a:lin ang="189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Semibold"/>
                <a:ea typeface="+mn-ea"/>
                <a:cs typeface="Segoe UI" pitchFamily="34" charset="0"/>
              </a:rPr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9D7CA-7ADB-5886-420F-067DCDE71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422" y="1493349"/>
            <a:ext cx="7153166" cy="468973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BF9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30,230,230)&quot;"/>
    <we:property name="bookmark" value="&quot;H4sIAAAAAAAAA91b62/bRhL/VwQBh14BXbHvR74lTnN3QNrmkrRFcciH2d1Zhw0t6ijKSS7w/35DUvJDlixnUzvufYgjkruzs7Mzv3lw+GmaquWiho8/wglOH02fNM27E2jfTcx0Np1fvWdzNAIkz8iTSkFwpxSNahZd1cyX00efph20x9j9Ui1XUPcE6ea/38ymUNcv4Li/ylAvcTZdYLts5lBX/8VxMD3q2hWezab4YVE3LfQkX3XQYU/2lIbTNbHCv+OcloTYVaf4CmM33n6Ji6btNtezaa7qjub0c8PH7z8sWuLj02Y7z4aHUXAvHUSrFVoVhDY808zu46Ifc0QrHzdtFaGeDjy1uBxZ+DQ9aurVyfDr+yv3XzWrNuJLzMOjeVd1H4nS4xib1bybvMa2rbqm/Tg9o12+aBuSwTDgBbR47fnb5v1Ri8REmj7iZ2/oznLc3LCnq9vtBTQI8aiZd1DN1xsX0RoLVtgYAv1L0qPs7y+r+XG9FvvF3Nfjvpdvgf6nMw2/E/WezlnPDiibc7YuMLQObVDSwkFaMLD3ZNV1w5lskRRaCBOsd8I4JL1KLrmDJBekRT/CaXUMJKnrNNG5iE4lrwF5QGcBxUGa1QkRvU5L8pBidEIpohiDAif8F245ZG4UpgSRC2Ott0x+qRQlAoYoTUAtpBcYEo89id0G8Icr90+LXhFX8/5qS61fQY3LCZkwCXdbo9nZ7JyZx+kU5pHubnPyA8Jy1eJtWRnXW09abnNzidHJczKRyUs8xfkKJz8tcD756+O6njwl3pbf7uB1sL6bjiiv5nOsrx4OXbQJ2ycfB8E/rdqNsfLZ1nbuSOJnbzYwSUN+vwQe69MfGbujxd+M+i5dDFy6DNkYIWXIzO1Xzivo7JlWgUctGGOKM/RWm4eKzrM7MKw1X9ek3HvESdNO6N5pRWbz8E3rX2QnVa4wfXvAzO6b76Ph4Js88nmxi2o99IFK9VeiWYBRg2P/ARbXXUikkM7IBJrppK3Twut80Ct1+KELzYcdPo58GkShXVSJBdCJrPeWNp+FN5YnznVCT9wIB+zC5l9iDT2a9frzhcY1kNiS9/m9u7ftXcv/htBOfqD47e0D0L0vVLV3i+q6XiQKy5ik+ExzLzw60jlzS71g0jjvIyUfQK4kgYhaPxy9uCewqpslTv5yo3J8RQ0t0wl0OUUTswUDWUBKTvtb6oTmxlP66SKXSqboI1yOD/5Anbgh5Fnvf7JfRa6GNACGYnWwSTMmfOSKxQuW79urkJebbJjdqVRXeA8BvBJca+aDJANWPom7CMfuQfH2BuZiOzD/TMnfoCnPGloFlt1gwH1wPJtaiN4YmwxYDConaaMtzc5JkSDJPhVEb5QVQDFzKS2ns81apaR0NFlEq+3htHcPraSDklE6aSVISvDR2MN87UnHhcpCmqRFgBQwUXLOi1N7BgkzoyAlYGCBZe25LqXls+MyK5cFxU08GbLrw3ztkVdUiMiAKTRMOeJMaX6QVlgX524oi7BovRchZofkeHn2fofvHet/nzbVsYDITchRWa5dSJ6lYcrVEtquQV/ZMfch6LWCx/2A62+vnx6I0u87arjM0XY2dk+hBHGTVvFaIrtOq9dPJ4PyfV2GbubkoJ+pKUej7Dy+wzTyc9SchOboLbTd/RSGPkvQvWTvfumtNe+gIPVZm+7PcPF1lp7djUhJor8R6/NVXc/6P8MOoaWHG1y/skEcYPFzWXlWYZ1e9FQfTX46xfa0wveTV1iTGMnZbAeY5wPqKuL4uJon/EBGNJvWOD+mMO6RGM5i/eKpX+ykSb0Rva1Swvmgn9PsLHdGWiWkddoKqa3dnxw81Cj661S0yPv82QtaD4a9h17FvNfCwP+LN++DxNFxbxcWuMghS6kIdxiDmChiDhcx7fcfYr1KfTh7maA6HB4sqtOmew2hxtJo4F4QbK+Pftm8X/5ZneR1t/9n3s1s+gvUq6Gz4tzvb/25Hgacb/iBhQDEDsyXm1aPkcW2qYdfI9Nv+imnWI/P/rPC9iNxNzxfS+a7XfKnadXyRTWf9/Y5dpbsm31tGsmmhsVyM/MaJRrUNk3XS6iicKWX0eZIeumvCzyCJ62RCWe98yKhUbq4kBIjOJQ6Ku/BBe5EhOICj2VEjSevQmSKKe5NLKYlhSYHp4FFFlAGBtKlYlrOM2lsiICMYZIqQLG8NAptDAQrHChlGE/SlNJiXrqYBe1MOeetSFoVt9F4AwxyZs6g7QtZWtjiYpHUTnDgzMYok+5JhmJaaJPmRmRpFGde2OBc8R5d5iKJQJ6TB6sYV5oXFzZdZKAdiwEFkXIAGrGUluhfEkiyyCRIwYAlr4tpMW8saq4ZWuDGUKaiDzfy7DtHQKAMJ4qgtHFModehmFZWysdAyiBI6WMMWhTrveTBSZtY7KFCuEC6X4wTymktAmlW5IDSRCfs4YLrPhtKKnnjY0TGCcoIE00spcVNtDIZL4iGkB5T0MV8EaiqFGW0XlvPglEMi/FLJRl9YoQ1QRuVXCBMLKWVgwRgmlACrWT0w/pivc89N4lsGplnYAM3WKz3iQQF0TPDUCcIUidW7DtC9j4Nu0xKsRRNgmJ5OY4cFAG0luS0mfcBi21IRc+9NEyb3qEx6zwvlpdWxpHoCSIwah0NA3e4X3LfOUrLeA9fSTCthHdMFsveGesD/WNOKGBKKJ2K8Uvb7GzWxF2iuEQHOsviPUbHQXtFjFnoa0cJYrFOSMwxccye5EVuRFA0VoyFGZWOgTJLBoHI9Z0yxXz15sijJrCIhiBRCAvFuuosZseMkeTcyBP5qGT5iz+ZNUUlIgFGwSlK0e7wi6x9GO018ZKkNlpbQZivb9F6vDc2Eeiw1wsnkVDMUchajDmJghNLniNoCr+EZcwWn2MgVTCOgFolS9EEIb8o1i9Dxh08WiTNJ/0wietiWj4TmLIQerTHwLBvMi63IREseE9pTHLEmIqqGCeQwhIKxqNHJJQgqHblre3Zg4gU8grHvTDc0jEWy4vbaDO5s2C4iEwzlsrxiwWAwCN3FOiwaLSIqjxXsNwalg04pn3yQkRZTEsYAodEqUJQ1tgUgSCslBYkYzQltGTS5Ls9/Y3FmMO5ZxQxZe+MwZgoJ0rF9uhDkjJKw0FS6GVAOVZMi1HmnzKZD4DilPQx54vlpSwaSfqQAShrJ1rCDDZ0T93+X1IGmpy/iSp4ubocK0mX5TE9wfZ4CGSPcY5tP4m2vBjX7994nIvl6q9fNp8Sidn0WducDNPW3z713//ccrOz6cjaUEv+9S22uK4nzlO1+Sjnn1uC/YyS43gxsHR7sV4uDdJCz6tulMun8TZN/mZd7Fp+0w9/M/YiDRMTdLBDguN7uYuy4S6aT2BZxZ7gprVpZwH5nLOvpXTjJwmG2RAQgKJ6ltBzKe3hZuc9rT/cUpYdvU4qx6ycyfEWEcAeWr3fENiHX0FlinQCgc9BWrdo/Uk+akrklQgUVkvCMRHuEzFu3bjzcEAgXQaBde/SYVt/gt17xB1y+TxzT3uF9bx5j+2TZjUfErX+9qsF7KDbP3mc0vUHPzbvB6WYTR+fDJ+WPPobp+2/rk7w53nV9RX5s2uXPy8Wf/yqNy96GJTadWPZS5gfH0Sn57Dsvhk7CjbzXmBbNenQxCOocZ42rafLLRpPV+MnqgeocPF0nHcbIN00zG2wdBDAZpfXpFDNh1eRr5s0tlDcQLl/a3EJn++m/+gGU9/7VrHYKdyw2KA8s+0vYv/eNqvFsCZzwhlkQkGyzjutkQ8nUy3/MXafrF/6xLdVndrRpCmGk1wF6yhN8DSNu7FOeDFn+K65j7SVFzxkGs20QuaUDnbXyLORy11Q1qy65QIivoD5rnMfXpklPKS/wzLTC3P6H5NEGn/oPQAA&quot;"/>
    <we:property name="creatorSessionId" value="&quot;d4f815f2-b982-4f98-a3f1-124cc97e7332&quot;"/>
    <we:property name="creatorUserId" value="&quot;1003BFFDA75784B6&quot;"/>
    <we:property name="datasetId" value="&quot;58372ba4-438b-4340-ac8a-7fc37b81bcef&quot;"/>
    <we:property name="embedUrl" value="&quot;/reportEmbed?reportId=2f7449c2-533b-44f3-a09d-70dd5990262e&amp;groupId=ab9cd3aa-de85-4b21-8ed4-deb7c00b43c4&amp;w=2&amp;config=eyJjbHVzdGVyVXJsIjoiaHR0cHM6Ly9ERi1NU0lULVNDVVMtcmVkaXJlY3QuYW5hbHlzaXMud2luZG93cy5uZXQiLCJlbWJlZEZlYXR1cmVzIjp7Im1vZGVybkVtYmVkIjp0cnVlLCJ1c2FnZU1ldHJpY3NWTmV4dCI6dHJ1ZSwic2tpcFF1ZXJ5RGF0YVNhYVNFbWJlZCI6dHJ1ZSwic2tpcFF1ZXJ5RGF0YVBhYVNFbWJlZCI6dHJ1ZSwic2tpcFF1ZXJ5RGF0YUV4cG9ydFRvIjp0cnVlfX0%3D&amp;disableSensitivityBanner=true&quot;"/>
    <we:property name="initialStateBookmark" value="&quot;H4sIAAAAAAAAA91b62/cxhH/Vw4HFGmAS7Dvh7/Zst0W8au2kyAojGJ2d1ZmTJFXHk+2a+h/75C8k6V76GQ6kpV+sHx87Ozs7MxvHjv8NE3FYl7Cx2dwgtN70wd1/e4EmncTM51Nq9W9589/enr/5U//fnb/6SO6Xc/boq4W03ufpi00x9j+UiyWUHYU6Oa/3symUJYv4Li7ylAucDadY7OoKyiL/+LwMj1qmyWezab4YV7WDXQkX7XQYkf2lF6na5qb/8g5TQmxLU7xFcZ2uP0S53XTrq9n01yULY3pxoaPjz7MG+Lj05r/x/3DKLiXDqLVCq0KQhueaWT7cd69c0QzH9dNEaGc9jw1uBhY+DQ9qsvlSf/r0aX7r+plE/El5v5R1RbtR6J0P8Z6WbWT19g0RVs3H6dntMoXTU0y6F94AQ1uPX9bvz9qkJhI03v87A3dWQyL69d0ebmdgHohHtVVC0W1WriI1liwwsYQ6F+SHmV3f1FUx+VK7J/Hvh7WvXgL9D/tafidqHd0zjp2QNmcs3WBoXVog5IWDtKCnr0Hy7bt92SDpNBCmGC9E8ZhNCK55A6SnJMWPYPT4hhIUts00bmITiWvAXlAZwHFQZrFCRHdpiV5SDE6oRRRjEGBE/4rlxwyNwpTgsiFsdZbJr9WihIBQ5QmoBbSCwyJx47EbgP4w5X7+bxTxGXVXW2o9SsocTEhEybhbmo0O5udM3M/nUIV6e4mJ08RFssGr8vKMN9q0GKTmwuMTp6QiUxe4ilWS5w8n2M1+ev9spw8JN4W3+/gtbe+q7YoL6sKy8ubQxdNwubBx17wD4tmbax8trGcG5L42Zs1TNIrv18Aj9XuD4zd0ORvBn2XLgYuXYZsjJAyZOb2K+cldPZMq8CjFowxxRl6q81dRefZDRjWiq8tKXcecVI3E7p3WpDZ3H3T+ifZSZELTN8fMLPb5vuo3/g6D3x+XkWxevWOSvVXojkCo3rH/hTm2y4kCpBGJtBMJ22dFl7ng16pxQ9tqD/s8HHk0yAK7aJKLIBOZL3XtPksvLE8ca4TeuJGOGCfbf4lltChWac/X2lcPYkNeZ/fu3nb3jX9bwjN5CnFb2/vgO59paq9mxfbepEoLGOS4jPNvfDoSOfMNfWCSeO8jzkaIFeSQESt745e3BJYlfUCJ3+5Ujm+oYaO0wl0OUUTswUDWUBKTvtr6oTmxnOnXORSyRR9hIvxwR+oE1eEPKv1T/aryOWQBsBQrA42acaEj1yx+Jnl2/Yq5OUma2Z3KtUl3kMArwTXmvkgyYCVT+ImwrFbULy9gbnYDMy/UPJXaMrjmmaBRdsbcBccz6YWojfGJgMWg8pJ2mjHZuekSJBklwqiN8oKoJh5LC2ns81apaR0NFlEq+3htHcPraSDklE6aSVISvDR2MN87UnHhcpCmqRFgBQwUXLOR6f2DBJmRkFKwMACy9pzPZaWz47LrFwWFDfxZMiuD/O1R15RISIDptAw5YgzpflBWmFVobuiLMKi9V6EmB2S4+XZ+x2+dyj4fVpXxwIiNyFHZbl2IXmW+iGXS2i7XvrGjrkLQbcKHrcDrr+9fnggSr/tqOEiR5vZ2C2FEsRNWsatRHaVVq+eTnrl+7YMXc3JQT9TUo5G2Xl8h2ng56g+CfXRW2ja2ykMfZGgO8ne/NQbc95AQeqLFt3t4fzbTD27GZGSRH8j1qtlWc66P/0KoaGHa1y/tEDsYfFLWXlcYJledFTvTZ6fYnNa4PvJKyxJjORsNgPM8xfKIuLwuKgSfiAjmk1LrI4pjLsn+r1YnTR1k53UqTOit0VKWPX6Oc3OcmekVUJap62Q2tr9ycFdjaK/TUWLvM+fvaB1Z9i761XMWy0M/L948y5IHBz3ZmGBixyylIpwhzGIiSLm8DmmffQhlsvUhbMXCarD4cG8OK3b1xBKHBsN3AqC7fXRL+v3iz+rk9x2+3/m1cymv0C57Dsrzv3+xp/tMOB8wXcsBCB2oFqsWz0GFpu67H8NTL/phpxiOTz7zxKbj8Rd/3wlmR93yZ+GFYsXRVV19jl0luwbvTWMZFPCfLEeuUWJXmrquu0kVFC40slovSWd9FcFHsGT1siEs955kdAoPbqQEiM4lDoq78EF7kSE0QUey4gaT16FyBRT3Js4mpYUmhycBhZZQBkYSJdG03KeSWNDBGQMk1QBRstLo9DGQLDCgVKG8STNWFrMSxezoJUp57wVSavRbTTeAIOcmTNou0KWFnZ0sUhqJzhwZmOUSXckw2haaJPmRmRpFGde2ODc6DW6zEUSgTwnD1YxrjQfXdh0kYF2LAYURMoBaMSxtER3SCDJIpMgBQOWvB5Ni3ljUXPN0AI3hjIVfbiRZ98+AgJlOFEEpY1jCr0Oo2llpXwMpAyClD7GoMVovZc8OGkTix1UCBdI90fjhHJai0CaFTmgNNEJe7jgus+Gkkre+BiRcYIywkQTx9LiJlqZjBdEQ0iPKejRfBGoqhRltF5bz4JRDEfjl0oy+sQIa4I2KrlAmDiWVg4SgGlCCbSS0Q/rR+t97rhJZNPIPAMbuMHRep9IUBA9Mwx1giB1YqN9R8jep36VSSmWokkwWl6OIwdFAK0lOW3mfcDRNqSi514apk3n0Jh1no+Wl1bGkegJIjBqHQ0Dd7hfct8+Sst4B19JMK2Ed0yOlr0z1gf6x5xQwJRQOo3GL22zs1kTd4niEh1oL0evMToO2itizEJXO0oQR+uExBwTx+xJXuRGBEVjo7Ewo9IxUGbJIBC5rlNmNF+dOfKoCSyiIUgUwsJoXXUWs2PGSHJu5Il8VHL8wZ/MmqISkQCj4BSlaHf4IGsfRntNvCSpjdZWEObra7Qe741NBDrs9MJJJBRzFLKOxpxEwYklzxE0hV/CMmZH72MgVTCOgFolS9EEIb8YrV+GjDt4tEiaT/phEtejaflMYMpC6NAeA8OuyXi8DYlgwXtKY5IjxlRUo3ECKSyhYDx6REIJgmo3vrU9exCRQl7huBeGW9rG0fLiNtpM7iwYLiLTjKXx+MUCQOCROwp0WDRaRDU+V7DcGpYNOKZ98kJEOZqWMAQOiVKFoKyxKQJB2FhakIzRlNCSSZPv9vQ3jsYczj2jiCl7ZwzGRDlRGm2PPiQpozQcJIVeBpRjo2kxyvxTJvMBUJySPub8aHkpi0aSPmQAytqJljC9Dd1St//XlIEm5ydRIw5XF0Ml6aI8pifYHPeB7DFW2HSDaMnzYf7uxONcLJd//bL+lEjMpo+b+qQftvrYqfv+55qLnU0H1vpa8q9vscFVPbFKxfqjnH9sCPYLSo7DRc/S9cV6sTRIEz0p2kEun4bbNPi7VbFr8V33+puhF6kfmKCFHRIczuU+lw130XwAiyJ2BNetTTsLyOecfSulGz5JMMyGgAAU1bOEnktpDzc772n94Zay7Oh1Ujlm5UyO14gA9tDq/IbALvwKKlOkEwh8DtK6RutP8lFTIq9EoLBaEo6JcJuIce3GnbsDAukiCKx6lw7b+gNs3yPukMuXmXvaK6wn9XtsHtTLqk/Uutuv5rCDbvfkfkrbD57V73ulmE3vn/Sfltz7gdPyXxcn+HNVtF1F/mzr8uf5/I+f9epJD4NSs2osewnV8UF0egKL9ruho2A97gU2RZ0ODTyCEqu0bj1dbNB4uBw+UT1AhYuHw7jrAOm6YW6Npb0A1qvckkJR9UeRr+s0tFBcQbk7tbiAzzfTf3SFqe89VRztFK6YrFee2eYXsX9r6uW8n5M54QwyoSBZ553WyPudKRZ/H7pPVoc+8W1RpmYwaYrhJFfBOkoTPA3jbqgTfh7Tf9fcRdrKCx4yvc20QuaUDnbXm2cDl7ugrF62izlEfAHVrn3vj8wSHtLffprpWhRFd/D8BUpydvY/Lfb4AQk+AAA=&quot;"/>
    <we:property name="isFiltersActionButtonVisible" value="true"/>
    <we:property name="lastRefreshTime" value="&quot;6/21/22, 11:56 AM&quot;"/>
    <we:property name="pageDisplayName" value="&quot;Overview&quot;"/>
    <we:property name="pageName" value="&quot;ReportSection&quot;"/>
    <we:property name="reportEmbeddedTime" value="&quot;2022-11-02T15:11:56.617Z&quot;"/>
    <we:property name="reportName" value="&quot;Contoso Sales - Synapse Lake Database&quot;"/>
    <we:property name="reportState" value="&quot;CONNECTED&quot;"/>
    <we:property name="reportUrl" value="&quot;/groups/ab9cd3aa-de85-4b21-8ed4-deb7c00b43c4/reports/2f7449c2-533b-44f3-a09d-70dd5990262e/ReportSection?experience=power-bi&quot;"/>
    <we:property name="sensitivityLabel" value="&quot;Non-Business&quot;"/>
    <we:property name="sensitivityLabelTooltip" value="&quot;Non-Business  data which does not belong to Microsoft. Data is not encrypted and cannot be tracked or revoked. Do not use Non-Business to classify any personal data which is collected by or which belongs to Microsoft. Such content should be marked as either Confidential or Highly Confidential.&quot;"/>
    <we:property name="creatorTenantId" value="&quot;72f988bf-86f1-41af-91ab-2d7cd011db47&quot;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2650</Words>
  <Application>Microsoft Office PowerPoint</Application>
  <PresentationFormat>Widescreen</PresentationFormat>
  <Paragraphs>419</Paragraphs>
  <Slides>51</Slides>
  <Notes>7</Notes>
  <HiddenSlides>1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Arial</vt:lpstr>
      <vt:lpstr>Calibri</vt:lpstr>
      <vt:lpstr>Calibri Light</vt:lpstr>
      <vt:lpstr>Consolas</vt:lpstr>
      <vt:lpstr>Lucida Console</vt:lpstr>
      <vt:lpstr>Segoe UI</vt:lpstr>
      <vt:lpstr>Segoe UI Semibold</vt:lpstr>
      <vt:lpstr>Wingdings</vt:lpstr>
      <vt:lpstr>Office Theme</vt:lpstr>
      <vt:lpstr>1_Office Theme</vt:lpstr>
      <vt:lpstr>Dataverse + Power BI Create real-time and contextualized analytics and reports in your apps</vt:lpstr>
      <vt:lpstr>PowerPoint Presentation</vt:lpstr>
      <vt:lpstr>PowerPoint Presentation</vt:lpstr>
      <vt:lpstr>Let’s talk Value:</vt:lpstr>
      <vt:lpstr>Dataverse + Power BI Create real-time and contextualized analytics and reports in your apps</vt:lpstr>
      <vt:lpstr>Power BI integration in 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form</vt:lpstr>
      <vt:lpstr>Power BI Quick Reports in Dataverse Views</vt:lpstr>
      <vt:lpstr>Power BI in Power Apps &amp; Dynamics 365</vt:lpstr>
      <vt:lpstr>PowerPoint Presentation</vt:lpstr>
      <vt:lpstr>PowerPoint Presentation</vt:lpstr>
      <vt:lpstr>Reporting options on Dataverse data</vt:lpstr>
      <vt:lpstr>Reporting options on Dataverse data</vt:lpstr>
      <vt:lpstr>PowerPoint Presentation</vt:lpstr>
      <vt:lpstr>PowerPoint Presentation</vt:lpstr>
      <vt:lpstr>PowerPoint Presentation</vt:lpstr>
      <vt:lpstr>PowerPoint Presentation</vt:lpstr>
      <vt:lpstr>Connecting Power BI to Dataverse</vt:lpstr>
      <vt:lpstr>Dataverse connector in Power BI</vt:lpstr>
      <vt:lpstr>Creating Dataverse SQL-based Power BI reports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SQL Data Export Service</vt:lpstr>
      <vt:lpstr>Azure Synapse Link for Dataverse</vt:lpstr>
      <vt:lpstr>Azure Synapse Link for Dataverse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Q: Which connection is ‘right’ for my use case?  A: It depends.</vt:lpstr>
      <vt:lpstr>Thank you!  https://aka.ms/D365PBI  https://github.com/mscottsewell/PowerBI-Dataverse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2</cp:revision>
  <dcterms:created xsi:type="dcterms:W3CDTF">2021-11-18T22:14:50Z</dcterms:created>
  <dcterms:modified xsi:type="dcterms:W3CDTF">2022-11-02T19:15:31Z</dcterms:modified>
</cp:coreProperties>
</file>